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44C025-C73F-4026-8A13-4D63C0964072}">
  <a:tblStyle styleId="{7644C025-C73F-4026-8A13-4D63C096407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8EA"/>
          </a:solidFill>
        </a:fill>
      </a:tcStyle>
    </a:wholeTbl>
    <a:band1H>
      <a:tcTxStyle/>
      <a:tcStyle>
        <a:fill>
          <a:solidFill>
            <a:srgbClr val="CACED3"/>
          </a:solidFill>
        </a:fill>
      </a:tcStyle>
    </a:band1H>
    <a:band2H>
      <a:tcTxStyle/>
    </a:band2H>
    <a:band1V>
      <a:tcTxStyle/>
      <a:tcStyle>
        <a:fill>
          <a:solidFill>
            <a:srgbClr val="CACED3"/>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B0AF84B-EEF9-4266-BBC7-884F4D0FB352}"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chemeClr val="accent3"/>
          </a:solidFill>
        </a:fill>
      </a:tcStyle>
    </a:wholeTbl>
    <a:band1H>
      <a:tcTxStyle/>
      <a:tcStyle>
        <a:fill>
          <a:solidFill>
            <a:schemeClr val="accent3"/>
          </a:solidFill>
        </a:fill>
      </a:tcStyle>
    </a:band1H>
    <a:band2H>
      <a:tcTxStyle/>
    </a:band2H>
    <a:band1V>
      <a:tcTxStyle/>
      <a:tcStyle>
        <a:fill>
          <a:solidFill>
            <a:schemeClr val="accent3"/>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419"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lang="es-419"/>
              <a:t>Programa de la Academia de Redes de Cisco</a:t>
            </a:r>
            <a:endParaRPr/>
          </a:p>
          <a:p>
            <a:pPr indent="0" lvl="0" marL="0" rtl="0" algn="l">
              <a:spcBef>
                <a:spcPts val="0"/>
              </a:spcBef>
              <a:spcAft>
                <a:spcPts val="0"/>
              </a:spcAft>
              <a:buClr>
                <a:schemeClr val="dk1"/>
              </a:buClr>
              <a:buSzPts val="1200"/>
              <a:buFont typeface="Calibri"/>
              <a:buNone/>
            </a:pPr>
            <a:r>
              <a:rPr b="0" lang="es-419"/>
              <a:t>Introducción a Redes v7.0 (ITN)</a:t>
            </a:r>
            <a:endParaRPr/>
          </a:p>
          <a:p>
            <a:pPr indent="0" lvl="0" marL="0" rtl="0" algn="l">
              <a:spcBef>
                <a:spcPts val="0"/>
              </a:spcBef>
              <a:spcAft>
                <a:spcPts val="0"/>
              </a:spcAft>
              <a:buNone/>
            </a:pPr>
            <a:r>
              <a:rPr lang="es-419"/>
              <a:t>Módulo 4: Capa Física</a:t>
            </a:r>
            <a:endParaRPr/>
          </a:p>
        </p:txBody>
      </p:sp>
      <p:sp>
        <p:nvSpPr>
          <p:cNvPr id="236" name="Google Shape;23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4.2.3 — Codificación</a:t>
            </a:r>
            <a:endParaRPr/>
          </a:p>
        </p:txBody>
      </p:sp>
      <p:sp>
        <p:nvSpPr>
          <p:cNvPr id="300" name="Google Shape;30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4.2.4 — Señalización</a:t>
            </a:r>
            <a:endParaRPr/>
          </a:p>
        </p:txBody>
      </p:sp>
      <p:sp>
        <p:nvSpPr>
          <p:cNvPr id="308" name="Google Shape;30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4.2.5 — Ancho de banda</a:t>
            </a:r>
            <a:endParaRPr/>
          </a:p>
        </p:txBody>
      </p:sp>
      <p:sp>
        <p:nvSpPr>
          <p:cNvPr id="321" name="Google Shape;3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4.2.6 — Terminología del ancho de banda</a:t>
            </a:r>
            <a:endParaRPr/>
          </a:p>
          <a:p>
            <a:pPr indent="0" lvl="0" marL="0" rtl="0" algn="l">
              <a:spcBef>
                <a:spcPts val="0"/>
              </a:spcBef>
              <a:spcAft>
                <a:spcPts val="0"/>
              </a:spcAft>
              <a:buNone/>
            </a:pPr>
            <a:r>
              <a:rPr lang="es-419"/>
              <a:t>4.2.7 Verifique su comprensión - Características de la capa física</a:t>
            </a:r>
            <a:endParaRPr/>
          </a:p>
        </p:txBody>
      </p:sp>
      <p:sp>
        <p:nvSpPr>
          <p:cNvPr id="329" name="Google Shape;32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t/>
            </a:r>
            <a:endParaRPr/>
          </a:p>
        </p:txBody>
      </p:sp>
      <p:sp>
        <p:nvSpPr>
          <p:cNvPr id="336" name="Google Shape;33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rPr lang="es-419"/>
              <a:t>4.3.1 Características del cableado de cobre</a:t>
            </a:r>
            <a:endParaRPr/>
          </a:p>
        </p:txBody>
      </p:sp>
      <p:sp>
        <p:nvSpPr>
          <p:cNvPr id="342" name="Google Shape;34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rPr lang="es-419"/>
              <a:t>4.3.2 — Tipos de cableado de cobre</a:t>
            </a:r>
            <a:endParaRPr/>
          </a:p>
        </p:txBody>
      </p:sp>
      <p:sp>
        <p:nvSpPr>
          <p:cNvPr id="349" name="Google Shape;34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rPr lang="es-419"/>
              <a:t>4.3.3 - Par trenzado sin blindaje (UTP)</a:t>
            </a:r>
            <a:endParaRPr/>
          </a:p>
        </p:txBody>
      </p:sp>
      <p:sp>
        <p:nvSpPr>
          <p:cNvPr id="356" name="Google Shape;35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rPr lang="es-419"/>
              <a:t>4.3.4 — Par trenzado blindado (STP)</a:t>
            </a:r>
            <a:endParaRPr/>
          </a:p>
        </p:txBody>
      </p:sp>
      <p:sp>
        <p:nvSpPr>
          <p:cNvPr id="364" name="Google Shape;36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4.3 - Cableado de cobre</a:t>
            </a:r>
            <a:endParaRPr/>
          </a:p>
          <a:p>
            <a:pPr indent="0" lvl="0" marL="0" rtl="0" algn="l">
              <a:spcBef>
                <a:spcPts val="0"/>
              </a:spcBef>
              <a:spcAft>
                <a:spcPts val="0"/>
              </a:spcAft>
              <a:buNone/>
            </a:pPr>
            <a:r>
              <a:rPr lang="es-419"/>
              <a:t>4.3.5 - Cable coaxial</a:t>
            </a:r>
            <a:endParaRPr/>
          </a:p>
          <a:p>
            <a:pPr indent="0" lvl="0" marL="0" rtl="0" algn="l">
              <a:spcBef>
                <a:spcPts val="0"/>
              </a:spcBef>
              <a:spcAft>
                <a:spcPts val="0"/>
              </a:spcAft>
              <a:buNone/>
            </a:pPr>
            <a:r>
              <a:rPr lang="es-419"/>
              <a:t>4.3.6 Verifique su conocimiento — Cableado de cobre</a:t>
            </a:r>
            <a:endParaRPr/>
          </a:p>
        </p:txBody>
      </p:sp>
      <p:sp>
        <p:nvSpPr>
          <p:cNvPr id="372" name="Google Shape;37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nvSpPr>
        <p:spPr>
          <a:xfrm>
            <a:off x="5929313" y="8680450"/>
            <a:ext cx="812800" cy="287338"/>
          </a:xfrm>
          <a:prstGeom prst="rect">
            <a:avLst/>
          </a:prstGeom>
          <a:noFill/>
          <a:ln>
            <a:noFill/>
          </a:ln>
        </p:spPr>
        <p:txBody>
          <a:bodyPr anchorCtr="0" anchor="b" bIns="0" lIns="18800" spcFirstLastPara="1" rIns="18800" wrap="square" tIns="0">
            <a:noAutofit/>
          </a:bodyPr>
          <a:lstStyle/>
          <a:p>
            <a:pPr indent="0" lvl="0" marL="0" marR="0" rtl="0" algn="r">
              <a:spcBef>
                <a:spcPts val="0"/>
              </a:spcBef>
              <a:spcAft>
                <a:spcPts val="0"/>
              </a:spcAft>
              <a:buNone/>
            </a:pPr>
            <a:fld id="{00000000-1234-1234-1234-123412341234}" type="slidenum">
              <a:rPr b="0" lang="es-419" sz="800">
                <a:solidFill>
                  <a:srgbClr val="000000"/>
                </a:solidFill>
                <a:latin typeface="Arial"/>
                <a:ea typeface="Arial"/>
                <a:cs typeface="Arial"/>
                <a:sym typeface="Arial"/>
              </a:rPr>
              <a:t>‹#›</a:t>
            </a:fld>
            <a:endParaRPr b="0" sz="800">
              <a:solidFill>
                <a:srgbClr val="000000"/>
              </a:solidFill>
              <a:latin typeface="Arial"/>
              <a:ea typeface="Arial"/>
              <a:cs typeface="Arial"/>
              <a:sym typeface="Arial"/>
            </a:endParaRPr>
          </a:p>
        </p:txBody>
      </p:sp>
      <p:sp>
        <p:nvSpPr>
          <p:cNvPr id="242" name="Google Shape;2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419"/>
              <a:t>4- Capa física</a:t>
            </a:r>
            <a:endParaRPr/>
          </a:p>
          <a:p>
            <a:pPr indent="0" lvl="0" marL="0" rtl="0" algn="l">
              <a:spcBef>
                <a:spcPts val="0"/>
              </a:spcBef>
              <a:spcAft>
                <a:spcPts val="0"/>
              </a:spcAft>
              <a:buClr>
                <a:schemeClr val="dk1"/>
              </a:buClr>
              <a:buSzPts val="1200"/>
              <a:buFont typeface="Calibri"/>
              <a:buNone/>
            </a:pPr>
            <a:r>
              <a:rPr lang="es-419"/>
              <a:t>4.0.2- ¿Qué aprenderé a hacer en este módulo?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4-Capa Física</a:t>
            </a:r>
            <a:endParaRPr/>
          </a:p>
          <a:p>
            <a:pPr indent="0" lvl="0" marL="0" rtl="0" algn="l">
              <a:spcBef>
                <a:spcPts val="0"/>
              </a:spcBef>
              <a:spcAft>
                <a:spcPts val="0"/>
              </a:spcAft>
              <a:buNone/>
            </a:pPr>
            <a:r>
              <a:rPr lang="es-419"/>
              <a:t>4.4 - Cableado UTP</a:t>
            </a:r>
            <a:endParaRPr/>
          </a:p>
          <a:p>
            <a:pPr indent="0" lvl="0" marL="0" rtl="0" algn="l">
              <a:spcBef>
                <a:spcPts val="0"/>
              </a:spcBef>
              <a:spcAft>
                <a:spcPts val="0"/>
              </a:spcAft>
              <a:buNone/>
            </a:pPr>
            <a:r>
              <a:t/>
            </a:r>
            <a:endParaRPr/>
          </a:p>
        </p:txBody>
      </p:sp>
      <p:sp>
        <p:nvSpPr>
          <p:cNvPr id="381" name="Google Shape;38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4.4 - Cableado UTP</a:t>
            </a:r>
            <a:endParaRPr/>
          </a:p>
          <a:p>
            <a:pPr indent="0" lvl="0" marL="0" rtl="0" algn="l">
              <a:spcBef>
                <a:spcPts val="0"/>
              </a:spcBef>
              <a:spcAft>
                <a:spcPts val="0"/>
              </a:spcAft>
              <a:buNone/>
            </a:pPr>
            <a:r>
              <a:rPr lang="es-419"/>
              <a:t>4.4.1 – Propiedades del cableado UTP</a:t>
            </a:r>
            <a:endParaRPr/>
          </a:p>
        </p:txBody>
      </p:sp>
      <p:sp>
        <p:nvSpPr>
          <p:cNvPr id="387" name="Google Shape;38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4.4 - Cableado UTP</a:t>
            </a:r>
            <a:endParaRPr/>
          </a:p>
          <a:p>
            <a:pPr indent="0" lvl="0" marL="0" rtl="0" algn="l">
              <a:spcBef>
                <a:spcPts val="0"/>
              </a:spcBef>
              <a:spcAft>
                <a:spcPts val="0"/>
              </a:spcAft>
              <a:buNone/>
            </a:pPr>
            <a:r>
              <a:rPr lang="es-419"/>
              <a:t>4.4.2 - Conectores y Estándares de Cableado UTP</a:t>
            </a:r>
            <a:endParaRPr/>
          </a:p>
        </p:txBody>
      </p:sp>
      <p:sp>
        <p:nvSpPr>
          <p:cNvPr id="395" name="Google Shape;39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4.4 - Cableado UTP</a:t>
            </a:r>
            <a:endParaRPr/>
          </a:p>
          <a:p>
            <a:pPr indent="0" lvl="0" marL="0" rtl="0" algn="l">
              <a:spcBef>
                <a:spcPts val="0"/>
              </a:spcBef>
              <a:spcAft>
                <a:spcPts val="0"/>
              </a:spcAft>
              <a:buNone/>
            </a:pPr>
            <a:r>
              <a:rPr lang="es-419"/>
              <a:t>4.4.2 — Conectores y Estándares de Cableado UTP</a:t>
            </a:r>
            <a:endParaRPr/>
          </a:p>
        </p:txBody>
      </p:sp>
      <p:sp>
        <p:nvSpPr>
          <p:cNvPr id="403" name="Google Shape;40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4.4 - Cableado UTP</a:t>
            </a:r>
            <a:endParaRPr/>
          </a:p>
          <a:p>
            <a:pPr indent="0" lvl="0" marL="0" rtl="0" algn="l">
              <a:spcBef>
                <a:spcPts val="0"/>
              </a:spcBef>
              <a:spcAft>
                <a:spcPts val="0"/>
              </a:spcAft>
              <a:buNone/>
            </a:pPr>
            <a:r>
              <a:rPr lang="es-419"/>
              <a:t>4.4.3 - Cables UTP directos y cruzados</a:t>
            </a:r>
            <a:endParaRPr/>
          </a:p>
          <a:p>
            <a:pPr indent="0" lvl="0" marL="0" rtl="0" algn="l">
              <a:spcBef>
                <a:spcPts val="0"/>
              </a:spcBef>
              <a:spcAft>
                <a:spcPts val="0"/>
              </a:spcAft>
              <a:buNone/>
            </a:pPr>
            <a:r>
              <a:rPr lang="es-419"/>
              <a:t>4.4.4 - Actividad - Pinouts de cable</a:t>
            </a:r>
            <a:endParaRPr/>
          </a:p>
          <a:p>
            <a:pPr indent="0" lvl="0" marL="0" rtl="0" algn="l">
              <a:spcBef>
                <a:spcPts val="0"/>
              </a:spcBef>
              <a:spcAft>
                <a:spcPts val="0"/>
              </a:spcAft>
              <a:buNone/>
            </a:pPr>
            <a:r>
              <a:t/>
            </a:r>
            <a:endParaRPr/>
          </a:p>
        </p:txBody>
      </p:sp>
      <p:sp>
        <p:nvSpPr>
          <p:cNvPr id="419" name="Google Shape;41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t/>
            </a:r>
            <a:endParaRPr/>
          </a:p>
        </p:txBody>
      </p:sp>
      <p:sp>
        <p:nvSpPr>
          <p:cNvPr id="427" name="Google Shape;42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4.5.1 - Propiedades del cableado de fibra óptica</a:t>
            </a:r>
            <a:endParaRPr/>
          </a:p>
        </p:txBody>
      </p:sp>
      <p:sp>
        <p:nvSpPr>
          <p:cNvPr id="433" name="Google Shape;433;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4.5.2 – Tipos de medios de fibra óptica</a:t>
            </a:r>
            <a:endParaRPr/>
          </a:p>
        </p:txBody>
      </p:sp>
      <p:sp>
        <p:nvSpPr>
          <p:cNvPr id="440" name="Google Shape;44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4.5.3 - Uso del cableado de fibra óptica</a:t>
            </a:r>
            <a:endParaRPr/>
          </a:p>
        </p:txBody>
      </p:sp>
      <p:sp>
        <p:nvSpPr>
          <p:cNvPr id="453" name="Google Shape;453;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4.5.4 - Conectores de fibra óptica</a:t>
            </a:r>
            <a:endParaRPr/>
          </a:p>
        </p:txBody>
      </p:sp>
      <p:sp>
        <p:nvSpPr>
          <p:cNvPr id="460" name="Google Shape;460;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Capa física</a:t>
            </a:r>
            <a:endParaRPr/>
          </a:p>
          <a:p>
            <a:pPr indent="0" lvl="0" marL="0" rtl="0" algn="l">
              <a:spcBef>
                <a:spcPts val="0"/>
              </a:spcBef>
              <a:spcAft>
                <a:spcPts val="0"/>
              </a:spcAft>
              <a:buNone/>
            </a:pPr>
            <a:r>
              <a:rPr lang="es-419"/>
              <a:t>4.1- Propósito de la capa física</a:t>
            </a:r>
            <a:endParaRPr/>
          </a:p>
        </p:txBody>
      </p:sp>
      <p:sp>
        <p:nvSpPr>
          <p:cNvPr id="251" name="Google Shape;25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4.5.5 - Cables de conexión de fibra</a:t>
            </a:r>
            <a:endParaRPr/>
          </a:p>
        </p:txBody>
      </p:sp>
      <p:sp>
        <p:nvSpPr>
          <p:cNvPr id="474" name="Google Shape;47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4.5 - Cableado de fibra óptica</a:t>
            </a:r>
            <a:endParaRPr/>
          </a:p>
          <a:p>
            <a:pPr indent="0" lvl="0" marL="0" rtl="0" algn="l">
              <a:spcBef>
                <a:spcPts val="0"/>
              </a:spcBef>
              <a:spcAft>
                <a:spcPts val="0"/>
              </a:spcAft>
              <a:buNone/>
            </a:pPr>
            <a:r>
              <a:rPr lang="es-419"/>
              <a:t>4.5.6 – Comparación entre fibra óptica y cobre</a:t>
            </a:r>
            <a:endParaRPr/>
          </a:p>
          <a:p>
            <a:pPr indent="0" lvl="0" marL="0" rtl="0" algn="l">
              <a:spcBef>
                <a:spcPts val="0"/>
              </a:spcBef>
              <a:spcAft>
                <a:spcPts val="0"/>
              </a:spcAft>
              <a:buNone/>
            </a:pPr>
            <a:r>
              <a:rPr lang="es-419"/>
              <a:t>4.5.7 — Verifique su conocimiento — Cableado de fibra óptica</a:t>
            </a:r>
            <a:endParaRPr/>
          </a:p>
        </p:txBody>
      </p:sp>
      <p:sp>
        <p:nvSpPr>
          <p:cNvPr id="489" name="Google Shape;489;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t/>
            </a:r>
            <a:endParaRPr/>
          </a:p>
        </p:txBody>
      </p:sp>
      <p:sp>
        <p:nvSpPr>
          <p:cNvPr id="497" name="Google Shape;497;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rPr lang="es-419"/>
              <a:t>4.6.1 – Propiedades de los medios inalámbricos</a:t>
            </a:r>
            <a:endParaRPr/>
          </a:p>
        </p:txBody>
      </p:sp>
      <p:sp>
        <p:nvSpPr>
          <p:cNvPr id="503" name="Google Shape;503;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rPr lang="es-419"/>
              <a:t>4.6.2 - Tipos de medios inalámbricos</a:t>
            </a:r>
            <a:endParaRPr/>
          </a:p>
        </p:txBody>
      </p:sp>
      <p:sp>
        <p:nvSpPr>
          <p:cNvPr id="510" name="Google Shape;510;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rPr lang="es-419"/>
              <a:t>4.6.3 - LAN inalámbrica</a:t>
            </a:r>
            <a:endParaRPr/>
          </a:p>
          <a:p>
            <a:pPr indent="0" lvl="0" marL="0" rtl="0" algn="l">
              <a:spcBef>
                <a:spcPts val="0"/>
              </a:spcBef>
              <a:spcAft>
                <a:spcPts val="0"/>
              </a:spcAft>
              <a:buNone/>
            </a:pPr>
            <a:r>
              <a:rPr lang="es-419"/>
              <a:t>4.6.4 — Verifique su conocimiento — Medios inalámbricos</a:t>
            </a:r>
            <a:endParaRPr/>
          </a:p>
        </p:txBody>
      </p:sp>
      <p:sp>
        <p:nvSpPr>
          <p:cNvPr id="517" name="Google Shape;517;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rPr lang="es-419"/>
              <a:t>4.6.5 - Packet Tracer - Conecte una LAN cableada e inalámbrica</a:t>
            </a:r>
            <a:endParaRPr/>
          </a:p>
        </p:txBody>
      </p:sp>
      <p:sp>
        <p:nvSpPr>
          <p:cNvPr id="524" name="Google Shape;524;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4.6 - Medios inalámbricos</a:t>
            </a:r>
            <a:endParaRPr/>
          </a:p>
          <a:p>
            <a:pPr indent="0" lvl="0" marL="0" rtl="0" algn="l">
              <a:spcBef>
                <a:spcPts val="0"/>
              </a:spcBef>
              <a:spcAft>
                <a:spcPts val="0"/>
              </a:spcAft>
              <a:buNone/>
            </a:pPr>
            <a:r>
              <a:rPr lang="es-419"/>
              <a:t>4.6.6 - Laboratorio - Ver información de NIC con cable e inalámbrica</a:t>
            </a:r>
            <a:endParaRPr/>
          </a:p>
        </p:txBody>
      </p:sp>
      <p:sp>
        <p:nvSpPr>
          <p:cNvPr id="531" name="Google Shape;531;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4.7- Módulo de práctica y cuestionario</a:t>
            </a:r>
            <a:endParaRPr/>
          </a:p>
          <a:p>
            <a:pPr indent="0" lvl="0" marL="0" rtl="0" algn="l">
              <a:spcBef>
                <a:spcPts val="0"/>
              </a:spcBef>
              <a:spcAft>
                <a:spcPts val="0"/>
              </a:spcAft>
              <a:buClr>
                <a:schemeClr val="dk1"/>
              </a:buClr>
              <a:buSzPts val="1200"/>
              <a:buFont typeface="Calibri"/>
              <a:buNone/>
            </a:pPr>
            <a:r>
              <a:t/>
            </a:r>
            <a:endParaRPr/>
          </a:p>
        </p:txBody>
      </p:sp>
      <p:sp>
        <p:nvSpPr>
          <p:cNvPr id="538" name="Google Shape;538;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s-419"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543" name="Google Shape;54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4.7 – Práctica del módulo y cuestionario</a:t>
            </a:r>
            <a:endParaRPr/>
          </a:p>
          <a:p>
            <a:pPr indent="0" lvl="0" marL="0" rtl="0" algn="l">
              <a:spcBef>
                <a:spcPts val="0"/>
              </a:spcBef>
              <a:spcAft>
                <a:spcPts val="0"/>
              </a:spcAft>
              <a:buNone/>
            </a:pPr>
            <a:r>
              <a:rPr lang="es-419"/>
              <a:t>4.7.1 — Packet Tracer Modo Físico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4.1 – Propósito de la capa física</a:t>
            </a:r>
            <a:endParaRPr/>
          </a:p>
          <a:p>
            <a:pPr indent="0" lvl="0" marL="0" rtl="0" algn="l">
              <a:spcBef>
                <a:spcPts val="0"/>
              </a:spcBef>
              <a:spcAft>
                <a:spcPts val="0"/>
              </a:spcAft>
              <a:buNone/>
            </a:pPr>
            <a:r>
              <a:rPr lang="es-419"/>
              <a:t>4.1.1 - La conexión física</a:t>
            </a:r>
            <a:endParaRPr/>
          </a:p>
        </p:txBody>
      </p:sp>
      <p:sp>
        <p:nvSpPr>
          <p:cNvPr id="257" name="Google Shape;25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419"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550" name="Google Shape;55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4.7 – Práctica del módulo y cuestionario</a:t>
            </a:r>
            <a:endParaRPr/>
          </a:p>
          <a:p>
            <a:pPr indent="0" lvl="0" marL="0" rtl="0" algn="l">
              <a:spcBef>
                <a:spcPts val="0"/>
              </a:spcBef>
              <a:spcAft>
                <a:spcPts val="0"/>
              </a:spcAft>
              <a:buNone/>
            </a:pPr>
            <a:r>
              <a:rPr lang="es-419"/>
              <a:t>4.7.2 — Packet Tracer — Conectar la capa física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419"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557" name="Google Shape;55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4.7 – Práctica del módulo y cuestionario</a:t>
            </a:r>
            <a:endParaRPr/>
          </a:p>
          <a:p>
            <a:pPr indent="0" lvl="0" marL="0" rtl="0" algn="l">
              <a:spcBef>
                <a:spcPts val="0"/>
              </a:spcBef>
              <a:spcAft>
                <a:spcPts val="0"/>
              </a:spcAft>
              <a:buNone/>
            </a:pPr>
            <a:r>
              <a:rPr lang="es-419"/>
              <a:t>4.7.3 – Que aprendió en este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419"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564" name="Google Shape;56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4.7 – Práctica del módulo y cuestionario</a:t>
            </a:r>
            <a:endParaRPr/>
          </a:p>
          <a:p>
            <a:pPr indent="0" lvl="0" marL="0" rtl="0" algn="l">
              <a:spcBef>
                <a:spcPts val="0"/>
              </a:spcBef>
              <a:spcAft>
                <a:spcPts val="0"/>
              </a:spcAft>
              <a:buNone/>
            </a:pPr>
            <a:r>
              <a:rPr lang="es-419"/>
              <a:t>4.7.3 – Que aprendió en este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419"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571" name="Google Shape;57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4.1 – Propósito de la capa física</a:t>
            </a:r>
            <a:endParaRPr/>
          </a:p>
          <a:p>
            <a:pPr indent="0" lvl="0" marL="0" rtl="0" algn="l">
              <a:spcBef>
                <a:spcPts val="0"/>
              </a:spcBef>
              <a:spcAft>
                <a:spcPts val="0"/>
              </a:spcAft>
              <a:buNone/>
            </a:pPr>
            <a:r>
              <a:rPr lang="es-419"/>
              <a:t>4.1.2 - La capa física</a:t>
            </a:r>
            <a:endParaRPr/>
          </a:p>
          <a:p>
            <a:pPr indent="0" lvl="0" marL="0" rtl="0" algn="l">
              <a:spcBef>
                <a:spcPts val="0"/>
              </a:spcBef>
              <a:spcAft>
                <a:spcPts val="0"/>
              </a:spcAft>
              <a:buNone/>
            </a:pPr>
            <a:r>
              <a:rPr lang="es-419"/>
              <a:t>4.1.3 — Verifique su conocimiento — Propósito de la capa física</a:t>
            </a:r>
            <a:endParaRPr/>
          </a:p>
        </p:txBody>
      </p:sp>
      <p:sp>
        <p:nvSpPr>
          <p:cNvPr id="264" name="Google Shape;26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t/>
            </a:r>
            <a:endParaRPr/>
          </a:p>
        </p:txBody>
      </p:sp>
      <p:sp>
        <p:nvSpPr>
          <p:cNvPr id="272" name="Google Shape;27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4.2.1 – Estándares de la capa física</a:t>
            </a:r>
            <a:endParaRPr/>
          </a:p>
        </p:txBody>
      </p:sp>
      <p:sp>
        <p:nvSpPr>
          <p:cNvPr id="278" name="Google Shape;27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863c154a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863c154a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9863c154a3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419"/>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419"/>
              <a:t>4 - Capa física</a:t>
            </a:r>
            <a:endParaRPr/>
          </a:p>
          <a:p>
            <a:pPr indent="0" lvl="0" marL="0" rtl="0" algn="l">
              <a:spcBef>
                <a:spcPts val="0"/>
              </a:spcBef>
              <a:spcAft>
                <a:spcPts val="0"/>
              </a:spcAft>
              <a:buNone/>
            </a:pPr>
            <a:r>
              <a:rPr lang="es-419"/>
              <a:t>4.2 – Características de la capa física</a:t>
            </a:r>
            <a:endParaRPr/>
          </a:p>
          <a:p>
            <a:pPr indent="0" lvl="0" marL="0" rtl="0" algn="l">
              <a:spcBef>
                <a:spcPts val="0"/>
              </a:spcBef>
              <a:spcAft>
                <a:spcPts val="0"/>
              </a:spcAft>
              <a:buNone/>
            </a:pPr>
            <a:r>
              <a:rPr lang="es-419"/>
              <a:t>4.2.2 - Componentes físicos</a:t>
            </a:r>
            <a:endParaRPr/>
          </a:p>
        </p:txBody>
      </p:sp>
      <p:sp>
        <p:nvSpPr>
          <p:cNvPr id="293" name="Google Shape;29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animated gradient" showMasterSp="0">
  <p:cSld name="3_Title Slide-animated gradient">
    <p:bg>
      <p:bgPr>
        <a:solidFill>
          <a:schemeClr val="accent5"/>
        </a:solidFill>
      </p:bgPr>
    </p:bg>
    <p:spTree>
      <p:nvGrpSpPr>
        <p:cNvPr id="28" name="Shape 28"/>
        <p:cNvGrpSpPr/>
        <p:nvPr/>
      </p:nvGrpSpPr>
      <p:grpSpPr>
        <a:xfrm>
          <a:off x="0" y="0"/>
          <a:ext cx="0" cy="0"/>
          <a:chOff x="0" y="0"/>
          <a:chExt cx="0" cy="0"/>
        </a:xfrm>
      </p:grpSpPr>
      <p:pic>
        <p:nvPicPr>
          <p:cNvPr id="29" name="Google Shape;29;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 name="Google Shape;30;p2"/>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31" name="Google Shape;31;p2"/>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 name="Google Shape;32;p2"/>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 name="Google Shape;33;p2"/>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 name="Google Shape;34;p2"/>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grpSp>
        <p:nvGrpSpPr>
          <p:cNvPr id="35" name="Google Shape;35;p2"/>
          <p:cNvGrpSpPr/>
          <p:nvPr/>
        </p:nvGrpSpPr>
        <p:grpSpPr>
          <a:xfrm>
            <a:off x="492125" y="395288"/>
            <a:ext cx="796924" cy="423863"/>
            <a:chOff x="310" y="249"/>
            <a:chExt cx="502" cy="267"/>
          </a:xfrm>
        </p:grpSpPr>
        <p:sp>
          <p:nvSpPr>
            <p:cNvPr id="36" name="Google Shape;36;p2"/>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2"/>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2"/>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2"/>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2"/>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2"/>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2"/>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2"/>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2"/>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2"/>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2"/>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2"/>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2"/>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2"/>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fade thruBlk="1"/>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ircled_Bullets">
  <p:cSld name="5_Circled_Bullets">
    <p:spTree>
      <p:nvGrpSpPr>
        <p:cNvPr id="149" name="Shape 149"/>
        <p:cNvGrpSpPr/>
        <p:nvPr/>
      </p:nvGrpSpPr>
      <p:grpSpPr>
        <a:xfrm>
          <a:off x="0" y="0"/>
          <a:ext cx="0" cy="0"/>
          <a:chOff x="0" y="0"/>
          <a:chExt cx="0" cy="0"/>
        </a:xfrm>
      </p:grpSpPr>
      <p:sp>
        <p:nvSpPr>
          <p:cNvPr id="150" name="Google Shape;150;p11"/>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51" name="Google Shape;151;p11"/>
          <p:cNvSpPr/>
          <p:nvPr/>
        </p:nvSpPr>
        <p:spPr>
          <a:xfrm>
            <a:off x="575611" y="1979318"/>
            <a:ext cx="464815" cy="464815"/>
          </a:xfrm>
          <a:prstGeom prst="ellipse">
            <a:avLst/>
          </a:prstGeom>
          <a:solidFill>
            <a:srgbClr val="38C6F4"/>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52" name="Google Shape;152;p11"/>
          <p:cNvSpPr/>
          <p:nvPr/>
        </p:nvSpPr>
        <p:spPr>
          <a:xfrm>
            <a:off x="575610" y="1328927"/>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53" name="Google Shape;153;p11"/>
          <p:cNvSpPr/>
          <p:nvPr/>
        </p:nvSpPr>
        <p:spPr>
          <a:xfrm>
            <a:off x="575611" y="2627446"/>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54" name="Google Shape;154;p11"/>
          <p:cNvSpPr txBox="1"/>
          <p:nvPr>
            <p:ph idx="1" type="body"/>
          </p:nvPr>
        </p:nvSpPr>
        <p:spPr>
          <a:xfrm>
            <a:off x="1172384" y="1334842"/>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 name="Google Shape;155;p11"/>
          <p:cNvSpPr txBox="1"/>
          <p:nvPr>
            <p:ph idx="2" type="body"/>
          </p:nvPr>
        </p:nvSpPr>
        <p:spPr>
          <a:xfrm>
            <a:off x="1172385" y="1984561"/>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6" name="Google Shape;156;p11"/>
          <p:cNvSpPr txBox="1"/>
          <p:nvPr>
            <p:ph idx="3" type="body"/>
          </p:nvPr>
        </p:nvSpPr>
        <p:spPr>
          <a:xfrm>
            <a:off x="1172385" y="2627446"/>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7" name="Google Shape;157;p11"/>
          <p:cNvSpPr txBox="1"/>
          <p:nvPr>
            <p:ph idx="4" type="body"/>
          </p:nvPr>
        </p:nvSpPr>
        <p:spPr>
          <a:xfrm>
            <a:off x="575611" y="1327521"/>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8" name="Google Shape;158;p11"/>
          <p:cNvSpPr txBox="1"/>
          <p:nvPr>
            <p:ph idx="5" type="body"/>
          </p:nvPr>
        </p:nvSpPr>
        <p:spPr>
          <a:xfrm>
            <a:off x="575611" y="197931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9" name="Google Shape;159;p11"/>
          <p:cNvSpPr txBox="1"/>
          <p:nvPr>
            <p:ph idx="6" type="body"/>
          </p:nvPr>
        </p:nvSpPr>
        <p:spPr>
          <a:xfrm>
            <a:off x="575612" y="262549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0" name="Google Shape;160;p11"/>
          <p:cNvSpPr/>
          <p:nvPr/>
        </p:nvSpPr>
        <p:spPr>
          <a:xfrm>
            <a:off x="575612" y="3274581"/>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61" name="Google Shape;161;p11"/>
          <p:cNvSpPr txBox="1"/>
          <p:nvPr>
            <p:ph idx="7" type="body"/>
          </p:nvPr>
        </p:nvSpPr>
        <p:spPr>
          <a:xfrm>
            <a:off x="1172386" y="3274581"/>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2" name="Google Shape;162;p11"/>
          <p:cNvSpPr txBox="1"/>
          <p:nvPr>
            <p:ph idx="8" type="body"/>
          </p:nvPr>
        </p:nvSpPr>
        <p:spPr>
          <a:xfrm>
            <a:off x="575613" y="327262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3" name="Google Shape;163;p11"/>
          <p:cNvSpPr/>
          <p:nvPr/>
        </p:nvSpPr>
        <p:spPr>
          <a:xfrm>
            <a:off x="575613" y="3921716"/>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64" name="Google Shape;164;p11"/>
          <p:cNvSpPr txBox="1"/>
          <p:nvPr>
            <p:ph idx="9" type="body"/>
          </p:nvPr>
        </p:nvSpPr>
        <p:spPr>
          <a:xfrm>
            <a:off x="1172387" y="3921716"/>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5" name="Google Shape;165;p11"/>
          <p:cNvSpPr txBox="1"/>
          <p:nvPr>
            <p:ph idx="13" type="body"/>
          </p:nvPr>
        </p:nvSpPr>
        <p:spPr>
          <a:xfrm>
            <a:off x="575614" y="391976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ircled_Bullets">
  <p:cSld name="6_Circled_Bullets">
    <p:spTree>
      <p:nvGrpSpPr>
        <p:cNvPr id="166" name="Shape 166"/>
        <p:cNvGrpSpPr/>
        <p:nvPr/>
      </p:nvGrpSpPr>
      <p:grpSpPr>
        <a:xfrm>
          <a:off x="0" y="0"/>
          <a:ext cx="0" cy="0"/>
          <a:chOff x="0" y="0"/>
          <a:chExt cx="0" cy="0"/>
        </a:xfrm>
      </p:grpSpPr>
      <p:sp>
        <p:nvSpPr>
          <p:cNvPr id="167" name="Google Shape;167;p12"/>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68" name="Google Shape;168;p12"/>
          <p:cNvSpPr/>
          <p:nvPr/>
        </p:nvSpPr>
        <p:spPr>
          <a:xfrm>
            <a:off x="575611" y="1979318"/>
            <a:ext cx="464815" cy="464815"/>
          </a:xfrm>
          <a:prstGeom prst="ellipse">
            <a:avLst/>
          </a:prstGeom>
          <a:solidFill>
            <a:srgbClr val="38C6F4"/>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9" name="Google Shape;169;p12"/>
          <p:cNvSpPr/>
          <p:nvPr/>
        </p:nvSpPr>
        <p:spPr>
          <a:xfrm>
            <a:off x="575610" y="1328927"/>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0" name="Google Shape;170;p12"/>
          <p:cNvSpPr/>
          <p:nvPr/>
        </p:nvSpPr>
        <p:spPr>
          <a:xfrm>
            <a:off x="575611" y="2627446"/>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71" name="Google Shape;171;p12"/>
          <p:cNvSpPr txBox="1"/>
          <p:nvPr>
            <p:ph idx="1" type="body"/>
          </p:nvPr>
        </p:nvSpPr>
        <p:spPr>
          <a:xfrm>
            <a:off x="1172384" y="133484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2" name="Google Shape;172;p12"/>
          <p:cNvSpPr txBox="1"/>
          <p:nvPr>
            <p:ph idx="2" type="body"/>
          </p:nvPr>
        </p:nvSpPr>
        <p:spPr>
          <a:xfrm>
            <a:off x="1172385" y="1984561"/>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3" name="Google Shape;173;p12"/>
          <p:cNvSpPr txBox="1"/>
          <p:nvPr>
            <p:ph idx="3" type="body"/>
          </p:nvPr>
        </p:nvSpPr>
        <p:spPr>
          <a:xfrm>
            <a:off x="1172385" y="2627446"/>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4" name="Google Shape;174;p12"/>
          <p:cNvSpPr txBox="1"/>
          <p:nvPr>
            <p:ph idx="4" type="body"/>
          </p:nvPr>
        </p:nvSpPr>
        <p:spPr>
          <a:xfrm>
            <a:off x="575611" y="1327521"/>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5" name="Google Shape;175;p12"/>
          <p:cNvSpPr txBox="1"/>
          <p:nvPr>
            <p:ph idx="5" type="body"/>
          </p:nvPr>
        </p:nvSpPr>
        <p:spPr>
          <a:xfrm>
            <a:off x="575611" y="197931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6" name="Google Shape;176;p12"/>
          <p:cNvSpPr txBox="1"/>
          <p:nvPr>
            <p:ph idx="6" type="body"/>
          </p:nvPr>
        </p:nvSpPr>
        <p:spPr>
          <a:xfrm>
            <a:off x="575612" y="262549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7" name="Google Shape;177;p12"/>
          <p:cNvSpPr/>
          <p:nvPr/>
        </p:nvSpPr>
        <p:spPr>
          <a:xfrm>
            <a:off x="575612" y="3274581"/>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78" name="Google Shape;178;p12"/>
          <p:cNvSpPr txBox="1"/>
          <p:nvPr>
            <p:ph idx="7" type="body"/>
          </p:nvPr>
        </p:nvSpPr>
        <p:spPr>
          <a:xfrm>
            <a:off x="1172386" y="3274581"/>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9" name="Google Shape;179;p12"/>
          <p:cNvSpPr txBox="1"/>
          <p:nvPr>
            <p:ph idx="8" type="body"/>
          </p:nvPr>
        </p:nvSpPr>
        <p:spPr>
          <a:xfrm>
            <a:off x="575613" y="327262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0" name="Google Shape;180;p12"/>
          <p:cNvSpPr/>
          <p:nvPr/>
        </p:nvSpPr>
        <p:spPr>
          <a:xfrm>
            <a:off x="575613" y="3921716"/>
            <a:ext cx="464815" cy="464815"/>
          </a:xfrm>
          <a:prstGeom prst="ellipse">
            <a:avLst/>
          </a:prstGeom>
          <a:solidFill>
            <a:srgbClr val="00384E"/>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81" name="Google Shape;181;p12"/>
          <p:cNvSpPr txBox="1"/>
          <p:nvPr>
            <p:ph idx="9" type="body"/>
          </p:nvPr>
        </p:nvSpPr>
        <p:spPr>
          <a:xfrm>
            <a:off x="1172387" y="3921716"/>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2" name="Google Shape;182;p12"/>
          <p:cNvSpPr txBox="1"/>
          <p:nvPr>
            <p:ph idx="13" type="body"/>
          </p:nvPr>
        </p:nvSpPr>
        <p:spPr>
          <a:xfrm>
            <a:off x="575614" y="391976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3" name="Google Shape;183;p12"/>
          <p:cNvSpPr/>
          <p:nvPr/>
        </p:nvSpPr>
        <p:spPr>
          <a:xfrm>
            <a:off x="4414576" y="1983084"/>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84" name="Google Shape;184;p12"/>
          <p:cNvSpPr/>
          <p:nvPr/>
        </p:nvSpPr>
        <p:spPr>
          <a:xfrm>
            <a:off x="4414575" y="1332693"/>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85" name="Google Shape;185;p12"/>
          <p:cNvSpPr/>
          <p:nvPr/>
        </p:nvSpPr>
        <p:spPr>
          <a:xfrm>
            <a:off x="4414576" y="2631212"/>
            <a:ext cx="464815" cy="464815"/>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86" name="Google Shape;186;p12"/>
          <p:cNvSpPr txBox="1"/>
          <p:nvPr>
            <p:ph idx="14" type="body"/>
          </p:nvPr>
        </p:nvSpPr>
        <p:spPr>
          <a:xfrm>
            <a:off x="5011349" y="1338608"/>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7" name="Google Shape;187;p12"/>
          <p:cNvSpPr txBox="1"/>
          <p:nvPr>
            <p:ph idx="15" type="body"/>
          </p:nvPr>
        </p:nvSpPr>
        <p:spPr>
          <a:xfrm>
            <a:off x="5011350" y="1988327"/>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8" name="Google Shape;188;p12"/>
          <p:cNvSpPr txBox="1"/>
          <p:nvPr>
            <p:ph idx="16" type="body"/>
          </p:nvPr>
        </p:nvSpPr>
        <p:spPr>
          <a:xfrm>
            <a:off x="5011350" y="263121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9" name="Google Shape;189;p12"/>
          <p:cNvSpPr txBox="1"/>
          <p:nvPr>
            <p:ph idx="17" type="body"/>
          </p:nvPr>
        </p:nvSpPr>
        <p:spPr>
          <a:xfrm>
            <a:off x="4414576" y="1331287"/>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0" name="Google Shape;190;p12"/>
          <p:cNvSpPr txBox="1"/>
          <p:nvPr>
            <p:ph idx="18" type="body"/>
          </p:nvPr>
        </p:nvSpPr>
        <p:spPr>
          <a:xfrm>
            <a:off x="4414576" y="1983084"/>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1" name="Google Shape;191;p12"/>
          <p:cNvSpPr txBox="1"/>
          <p:nvPr>
            <p:ph idx="19" type="body"/>
          </p:nvPr>
        </p:nvSpPr>
        <p:spPr>
          <a:xfrm>
            <a:off x="4414577" y="2629259"/>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2" name="Google Shape;192;p12"/>
          <p:cNvSpPr/>
          <p:nvPr/>
        </p:nvSpPr>
        <p:spPr>
          <a:xfrm>
            <a:off x="4414577" y="3278347"/>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93" name="Google Shape;193;p12"/>
          <p:cNvSpPr txBox="1"/>
          <p:nvPr>
            <p:ph idx="20" type="body"/>
          </p:nvPr>
        </p:nvSpPr>
        <p:spPr>
          <a:xfrm>
            <a:off x="5011351" y="3278347"/>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4" name="Google Shape;194;p12"/>
          <p:cNvSpPr txBox="1"/>
          <p:nvPr>
            <p:ph idx="21" type="body"/>
          </p:nvPr>
        </p:nvSpPr>
        <p:spPr>
          <a:xfrm>
            <a:off x="4414578" y="3276394"/>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5" name="Google Shape;195;p12"/>
          <p:cNvSpPr/>
          <p:nvPr/>
        </p:nvSpPr>
        <p:spPr>
          <a:xfrm>
            <a:off x="4414578" y="3925482"/>
            <a:ext cx="464815" cy="464815"/>
          </a:xfrm>
          <a:prstGeom prst="ellipse">
            <a:avLst/>
          </a:prstGeom>
          <a:solidFill>
            <a:srgbClr val="00384E"/>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96" name="Google Shape;196;p12"/>
          <p:cNvSpPr txBox="1"/>
          <p:nvPr>
            <p:ph idx="22" type="body"/>
          </p:nvPr>
        </p:nvSpPr>
        <p:spPr>
          <a:xfrm>
            <a:off x="5011352" y="392548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7" name="Google Shape;197;p12"/>
          <p:cNvSpPr txBox="1"/>
          <p:nvPr>
            <p:ph idx="23" type="body"/>
          </p:nvPr>
        </p:nvSpPr>
        <p:spPr>
          <a:xfrm>
            <a:off x="4414579" y="3923529"/>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accent5"/>
        </a:solidFill>
      </p:bgPr>
    </p:bg>
    <p:spTree>
      <p:nvGrpSpPr>
        <p:cNvPr id="198" name="Shape 198"/>
        <p:cNvGrpSpPr/>
        <p:nvPr/>
      </p:nvGrpSpPr>
      <p:grpSpPr>
        <a:xfrm>
          <a:off x="0" y="0"/>
          <a:ext cx="0" cy="0"/>
          <a:chOff x="0" y="0"/>
          <a:chExt cx="0" cy="0"/>
        </a:xfrm>
      </p:grpSpPr>
      <p:sp>
        <p:nvSpPr>
          <p:cNvPr id="199" name="Google Shape;199;p13"/>
          <p:cNvSpPr/>
          <p:nvPr/>
        </p:nvSpPr>
        <p:spPr>
          <a:xfrm>
            <a:off x="0" y="0"/>
            <a:ext cx="9144000" cy="5143500"/>
          </a:xfrm>
          <a:prstGeom prst="rect">
            <a:avLst/>
          </a:prstGeom>
          <a:solidFill>
            <a:srgbClr val="0039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0" name="Google Shape;200;p13"/>
          <p:cNvGrpSpPr/>
          <p:nvPr/>
        </p:nvGrpSpPr>
        <p:grpSpPr>
          <a:xfrm>
            <a:off x="3746294" y="2129856"/>
            <a:ext cx="1617944" cy="860542"/>
            <a:chOff x="310" y="249"/>
            <a:chExt cx="502" cy="267"/>
          </a:xfrm>
        </p:grpSpPr>
        <p:sp>
          <p:nvSpPr>
            <p:cNvPr id="201" name="Google Shape;201;p13"/>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13"/>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13"/>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13"/>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13"/>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13"/>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13"/>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13"/>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3"/>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3"/>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3"/>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3"/>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3"/>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3"/>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losing Slide" showMasterSp="0">
  <p:cSld name="3_Closing Slide">
    <p:bg>
      <p:bgPr>
        <a:solidFill>
          <a:schemeClr val="accent5"/>
        </a:solidFill>
      </p:bgPr>
    </p:bg>
    <p:spTree>
      <p:nvGrpSpPr>
        <p:cNvPr id="215" name="Shape 215"/>
        <p:cNvGrpSpPr/>
        <p:nvPr/>
      </p:nvGrpSpPr>
      <p:grpSpPr>
        <a:xfrm>
          <a:off x="0" y="0"/>
          <a:ext cx="0" cy="0"/>
          <a:chOff x="0" y="0"/>
          <a:chExt cx="0" cy="0"/>
        </a:xfrm>
      </p:grpSpPr>
      <p:grpSp>
        <p:nvGrpSpPr>
          <p:cNvPr id="216" name="Google Shape;216;p14"/>
          <p:cNvGrpSpPr/>
          <p:nvPr/>
        </p:nvGrpSpPr>
        <p:grpSpPr>
          <a:xfrm>
            <a:off x="3746294" y="2129856"/>
            <a:ext cx="1617944" cy="860542"/>
            <a:chOff x="310" y="249"/>
            <a:chExt cx="502" cy="267"/>
          </a:xfrm>
        </p:grpSpPr>
        <p:sp>
          <p:nvSpPr>
            <p:cNvPr id="217" name="Google Shape;217;p14"/>
            <p:cNvSpPr/>
            <p:nvPr/>
          </p:nvSpPr>
          <p:spPr>
            <a:xfrm>
              <a:off x="452" y="426"/>
              <a:ext cx="22" cy="88"/>
            </a:xfrm>
            <a:prstGeom prst="rect">
              <a:avLst/>
            </a:pr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14"/>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14"/>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14"/>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14"/>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14"/>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14"/>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14"/>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14"/>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14"/>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14"/>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14"/>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14"/>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14"/>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15"/>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3"/>
          <p:cNvSpPr txBox="1"/>
          <p:nvPr>
            <p:ph idx="12" type="sldNum"/>
          </p:nvPr>
        </p:nvSpPr>
        <p:spPr>
          <a:xfrm>
            <a:off x="8473441" y="4954263"/>
            <a:ext cx="676910" cy="1892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525">
                <a:solidFill>
                  <a:srgbClr val="595959"/>
                </a:solidFill>
                <a:latin typeface="Arial"/>
                <a:ea typeface="Arial"/>
                <a:cs typeface="Arial"/>
                <a:sym typeface="Arial"/>
              </a:defRPr>
            </a:lvl1pPr>
            <a:lvl2pPr indent="0" lvl="1" marL="0" marR="0" rtl="0" algn="r">
              <a:spcBef>
                <a:spcPts val="0"/>
              </a:spcBef>
              <a:spcAft>
                <a:spcPts val="0"/>
              </a:spcAft>
              <a:buNone/>
              <a:defRPr sz="525">
                <a:solidFill>
                  <a:srgbClr val="595959"/>
                </a:solidFill>
                <a:latin typeface="Arial"/>
                <a:ea typeface="Arial"/>
                <a:cs typeface="Arial"/>
                <a:sym typeface="Arial"/>
              </a:defRPr>
            </a:lvl2pPr>
            <a:lvl3pPr indent="0" lvl="2" marL="0" marR="0" rtl="0" algn="r">
              <a:spcBef>
                <a:spcPts val="0"/>
              </a:spcBef>
              <a:spcAft>
                <a:spcPts val="0"/>
              </a:spcAft>
              <a:buNone/>
              <a:defRPr sz="525">
                <a:solidFill>
                  <a:srgbClr val="595959"/>
                </a:solidFill>
                <a:latin typeface="Arial"/>
                <a:ea typeface="Arial"/>
                <a:cs typeface="Arial"/>
                <a:sym typeface="Arial"/>
              </a:defRPr>
            </a:lvl3pPr>
            <a:lvl4pPr indent="0" lvl="3" marL="0" marR="0" rtl="0" algn="r">
              <a:spcBef>
                <a:spcPts val="0"/>
              </a:spcBef>
              <a:spcAft>
                <a:spcPts val="0"/>
              </a:spcAft>
              <a:buNone/>
              <a:defRPr sz="525">
                <a:solidFill>
                  <a:srgbClr val="595959"/>
                </a:solidFill>
                <a:latin typeface="Arial"/>
                <a:ea typeface="Arial"/>
                <a:cs typeface="Arial"/>
                <a:sym typeface="Arial"/>
              </a:defRPr>
            </a:lvl4pPr>
            <a:lvl5pPr indent="0" lvl="4" marL="0" marR="0" rtl="0" algn="r">
              <a:spcBef>
                <a:spcPts val="0"/>
              </a:spcBef>
              <a:spcAft>
                <a:spcPts val="0"/>
              </a:spcAft>
              <a:buNone/>
              <a:defRPr sz="525">
                <a:solidFill>
                  <a:srgbClr val="595959"/>
                </a:solidFill>
                <a:latin typeface="Arial"/>
                <a:ea typeface="Arial"/>
                <a:cs typeface="Arial"/>
                <a:sym typeface="Arial"/>
              </a:defRPr>
            </a:lvl5pPr>
            <a:lvl6pPr indent="0" lvl="5" marL="0" marR="0" rtl="0" algn="r">
              <a:spcBef>
                <a:spcPts val="0"/>
              </a:spcBef>
              <a:spcAft>
                <a:spcPts val="0"/>
              </a:spcAft>
              <a:buNone/>
              <a:defRPr sz="525">
                <a:solidFill>
                  <a:srgbClr val="595959"/>
                </a:solidFill>
                <a:latin typeface="Arial"/>
                <a:ea typeface="Arial"/>
                <a:cs typeface="Arial"/>
                <a:sym typeface="Arial"/>
              </a:defRPr>
            </a:lvl6pPr>
            <a:lvl7pPr indent="0" lvl="6" marL="0" marR="0" rtl="0" algn="r">
              <a:spcBef>
                <a:spcPts val="0"/>
              </a:spcBef>
              <a:spcAft>
                <a:spcPts val="0"/>
              </a:spcAft>
              <a:buNone/>
              <a:defRPr sz="525">
                <a:solidFill>
                  <a:srgbClr val="595959"/>
                </a:solidFill>
                <a:latin typeface="Arial"/>
                <a:ea typeface="Arial"/>
                <a:cs typeface="Arial"/>
                <a:sym typeface="Arial"/>
              </a:defRPr>
            </a:lvl7pPr>
            <a:lvl8pPr indent="0" lvl="7" marL="0" marR="0" rtl="0" algn="r">
              <a:spcBef>
                <a:spcPts val="0"/>
              </a:spcBef>
              <a:spcAft>
                <a:spcPts val="0"/>
              </a:spcAft>
              <a:buNone/>
              <a:defRPr sz="525">
                <a:solidFill>
                  <a:srgbClr val="595959"/>
                </a:solidFill>
                <a:latin typeface="Arial"/>
                <a:ea typeface="Arial"/>
                <a:cs typeface="Arial"/>
                <a:sym typeface="Arial"/>
              </a:defRPr>
            </a:lvl8pPr>
            <a:lvl9pPr indent="0" lvl="8" marL="0" marR="0" rtl="0" algn="r">
              <a:spcBef>
                <a:spcPts val="0"/>
              </a:spcBef>
              <a:spcAft>
                <a:spcPts val="0"/>
              </a:spcAft>
              <a:buNone/>
              <a:defRPr sz="525">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
        <p:nvSpPr>
          <p:cNvPr id="52" name="Google Shape;52;p3"/>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lvl1pPr indent="-314325" lvl="0" marL="457200" marR="0" rtl="0" algn="l">
              <a:lnSpc>
                <a:spcPct val="100000"/>
              </a:lnSpc>
              <a:spcBef>
                <a:spcPts val="600"/>
              </a:spcBef>
              <a:spcAft>
                <a:spcPts val="0"/>
              </a:spcAft>
              <a:buClr>
                <a:schemeClr val="dk2"/>
              </a:buClr>
              <a:buSzPts val="1350"/>
              <a:buFont typeface="Noto Sans Symbols"/>
              <a:buChar char="▪"/>
              <a:defRPr b="0" i="0" sz="1500" u="none" cap="none" strike="noStrike">
                <a:solidFill>
                  <a:srgbClr val="000000"/>
                </a:solidFill>
                <a:latin typeface="Arial"/>
                <a:ea typeface="Arial"/>
                <a:cs typeface="Arial"/>
                <a:sym typeface="Arial"/>
              </a:defRPr>
            </a:lvl1pPr>
            <a:lvl2pPr indent="-317500" lvl="1" marL="914400" marR="0" rtl="0" algn="l">
              <a:lnSpc>
                <a:spcPct val="100000"/>
              </a:lnSpc>
              <a:spcBef>
                <a:spcPts val="600"/>
              </a:spcBef>
              <a:spcAft>
                <a:spcPts val="0"/>
              </a:spcAft>
              <a:buClr>
                <a:schemeClr val="dk2"/>
              </a:buClr>
              <a:buSzPts val="14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3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298450" lvl="3" marL="1828800" marR="0" rtl="0" algn="l">
              <a:lnSpc>
                <a:spcPct val="100000"/>
              </a:lnSpc>
              <a:spcBef>
                <a:spcPts val="3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3"/>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gue" showMasterSp="0">
  <p:cSld name="3_Segue">
    <p:bg>
      <p:bgPr>
        <a:solidFill>
          <a:schemeClr val="lt1"/>
        </a:solidFill>
      </p:bgPr>
    </p:bg>
    <p:spTree>
      <p:nvGrpSpPr>
        <p:cNvPr id="54" name="Shape 54"/>
        <p:cNvGrpSpPr/>
        <p:nvPr/>
      </p:nvGrpSpPr>
      <p:grpSpPr>
        <a:xfrm>
          <a:off x="0" y="0"/>
          <a:ext cx="0" cy="0"/>
          <a:chOff x="0" y="0"/>
          <a:chExt cx="0" cy="0"/>
        </a:xfrm>
      </p:grpSpPr>
      <p:sp>
        <p:nvSpPr>
          <p:cNvPr id="55" name="Google Shape;55;p4"/>
          <p:cNvSpPr/>
          <p:nvPr/>
        </p:nvSpPr>
        <p:spPr>
          <a:xfrm>
            <a:off x="0" y="0"/>
            <a:ext cx="9144000" cy="5143499"/>
          </a:xfrm>
          <a:prstGeom prst="rect">
            <a:avLst/>
          </a:prstGeom>
          <a:solidFill>
            <a:srgbClr val="0039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4"/>
          <p:cNvSpPr txBox="1"/>
          <p:nvPr>
            <p:ph type="ctrTitle"/>
          </p:nvPr>
        </p:nvSpPr>
        <p:spPr>
          <a:xfrm>
            <a:off x="416425" y="915409"/>
            <a:ext cx="7598042" cy="2569946"/>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chemeClr val="accent5"/>
              </a:buClr>
              <a:buSzPts val="4600"/>
              <a:buFont typeface="Arial"/>
              <a:buNone/>
              <a:defRPr b="0" i="0" sz="4600">
                <a:solidFill>
                  <a:schemeClr val="accent5"/>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57" name="Google Shape;57;p4"/>
          <p:cNvSpPr/>
          <p:nvPr/>
        </p:nvSpPr>
        <p:spPr>
          <a:xfrm>
            <a:off x="8515707" y="4742907"/>
            <a:ext cx="218414" cy="154518"/>
          </a:xfrm>
          <a:prstGeom prst="rect">
            <a:avLst/>
          </a:prstGeom>
          <a:noFill/>
          <a:ln>
            <a:noFill/>
          </a:ln>
        </p:spPr>
        <p:txBody>
          <a:bodyPr anchorCtr="0" anchor="b" bIns="30775" lIns="61575" spcFirstLastPara="1" rIns="61575" wrap="square" tIns="30775">
            <a:noAutofit/>
          </a:bodyPr>
          <a:lstStyle/>
          <a:p>
            <a:pPr indent="0" lvl="0" marL="0" marR="0" rtl="0" algn="r">
              <a:spcBef>
                <a:spcPts val="0"/>
              </a:spcBef>
              <a:spcAft>
                <a:spcPts val="0"/>
              </a:spcAft>
              <a:buNone/>
            </a:pPr>
            <a:fld id="{00000000-1234-1234-1234-123412341234}" type="slidenum">
              <a:rPr lang="es-419" sz="600">
                <a:solidFill>
                  <a:srgbClr val="076D8E"/>
                </a:solidFill>
                <a:latin typeface="Arial"/>
                <a:ea typeface="Arial"/>
                <a:cs typeface="Arial"/>
                <a:sym typeface="Arial"/>
              </a:rPr>
              <a:t>‹#›</a:t>
            </a:fld>
            <a:endParaRPr sz="600">
              <a:solidFill>
                <a:srgbClr val="076D8E"/>
              </a:solidFill>
              <a:latin typeface="Arial"/>
              <a:ea typeface="Arial"/>
              <a:cs typeface="Arial"/>
              <a:sym typeface="Arial"/>
            </a:endParaRPr>
          </a:p>
        </p:txBody>
      </p:sp>
      <p:sp>
        <p:nvSpPr>
          <p:cNvPr id="58" name="Google Shape;58;p4"/>
          <p:cNvSpPr/>
          <p:nvPr/>
        </p:nvSpPr>
        <p:spPr>
          <a:xfrm>
            <a:off x="5867508" y="4741653"/>
            <a:ext cx="2658018" cy="154518"/>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lang="es-419" sz="600">
                <a:solidFill>
                  <a:srgbClr val="076D8E"/>
                </a:solidFill>
                <a:latin typeface="Arial"/>
                <a:ea typeface="Arial"/>
                <a:cs typeface="Arial"/>
                <a:sym typeface="Arial"/>
              </a:rPr>
              <a:t>© 2016 Cisco y/o sus filiales. Todos los derechos reservados.   Información confidencial de Cisco</a:t>
            </a:r>
            <a:endParaRPr/>
          </a:p>
        </p:txBody>
      </p:sp>
      <p:grpSp>
        <p:nvGrpSpPr>
          <p:cNvPr id="59" name="Google Shape;59;p4"/>
          <p:cNvGrpSpPr/>
          <p:nvPr/>
        </p:nvGrpSpPr>
        <p:grpSpPr>
          <a:xfrm>
            <a:off x="508039" y="4715197"/>
            <a:ext cx="340257" cy="180974"/>
            <a:chOff x="310" y="249"/>
            <a:chExt cx="502" cy="267"/>
          </a:xfrm>
        </p:grpSpPr>
        <p:sp>
          <p:nvSpPr>
            <p:cNvPr id="60" name="Google Shape;60;p4"/>
            <p:cNvSpPr/>
            <p:nvPr/>
          </p:nvSpPr>
          <p:spPr>
            <a:xfrm>
              <a:off x="452" y="426"/>
              <a:ext cx="22" cy="88"/>
            </a:xfrm>
            <a:prstGeom prst="rect">
              <a:avLst/>
            </a:pr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4"/>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4"/>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4"/>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4"/>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4"/>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4"/>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4"/>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4"/>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4"/>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4"/>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4"/>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4"/>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4"/>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_Slide">
  <p:cSld name="Multi_Slide">
    <p:spTree>
      <p:nvGrpSpPr>
        <p:cNvPr id="74" name="Shape 74"/>
        <p:cNvGrpSpPr/>
        <p:nvPr/>
      </p:nvGrpSpPr>
      <p:grpSpPr>
        <a:xfrm>
          <a:off x="0" y="0"/>
          <a:ext cx="0" cy="0"/>
          <a:chOff x="0" y="0"/>
          <a:chExt cx="0" cy="0"/>
        </a:xfrm>
      </p:grpSpPr>
      <p:sp>
        <p:nvSpPr>
          <p:cNvPr id="75" name="Google Shape;75;p5"/>
          <p:cNvSpPr txBox="1"/>
          <p:nvPr>
            <p:ph idx="1" type="body"/>
          </p:nvPr>
        </p:nvSpPr>
        <p:spPr>
          <a:xfrm>
            <a:off x="474662" y="1347788"/>
            <a:ext cx="8280057" cy="3073946"/>
          </a:xfrm>
          <a:prstGeom prst="rect">
            <a:avLst/>
          </a:prstGeom>
          <a:noFill/>
          <a:ln>
            <a:noFill/>
          </a:ln>
        </p:spPr>
        <p:txBody>
          <a:bodyPr anchorCtr="0" anchor="t" bIns="45700" lIns="91400" spcFirstLastPara="1" rIns="91400" wrap="square" tIns="45700">
            <a:noAutofit/>
          </a:bodyPr>
          <a:lstStyle>
            <a:lvl1pPr indent="-228600" lvl="0" marL="457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62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6" name="Google Shape;76;p5"/>
          <p:cNvSpPr txBox="1"/>
          <p:nvPr>
            <p:ph type="title"/>
          </p:nvPr>
        </p:nvSpPr>
        <p:spPr>
          <a:xfrm>
            <a:off x="437766"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 showMasterSp="0">
  <p:cSld name="1_Closing Slide">
    <p:bg>
      <p:bgPr>
        <a:solidFill>
          <a:schemeClr val="accent5"/>
        </a:solidFill>
      </p:bgPr>
    </p:bg>
    <p:spTree>
      <p:nvGrpSpPr>
        <p:cNvPr id="77" name="Shape 77"/>
        <p:cNvGrpSpPr/>
        <p:nvPr/>
      </p:nvGrpSpPr>
      <p:grpSpPr>
        <a:xfrm>
          <a:off x="0" y="0"/>
          <a:ext cx="0" cy="0"/>
          <a:chOff x="0" y="0"/>
          <a:chExt cx="0" cy="0"/>
        </a:xfrm>
      </p:grpSpPr>
      <p:pic>
        <p:nvPicPr>
          <p:cNvPr id="78" name="Google Shape;78;p6"/>
          <p:cNvPicPr preferRelativeResize="0"/>
          <p:nvPr/>
        </p:nvPicPr>
        <p:blipFill rotWithShape="1">
          <a:blip r:embed="rId2">
            <a:alphaModFix/>
          </a:blip>
          <a:srcRect b="0" l="0" r="0" t="0"/>
          <a:stretch/>
        </p:blipFill>
        <p:spPr>
          <a:xfrm>
            <a:off x="0" y="1"/>
            <a:ext cx="9143999" cy="5165874"/>
          </a:xfrm>
          <a:prstGeom prst="rect">
            <a:avLst/>
          </a:prstGeom>
          <a:noFill/>
          <a:ln>
            <a:noFill/>
          </a:ln>
        </p:spPr>
      </p:pic>
      <p:grpSp>
        <p:nvGrpSpPr>
          <p:cNvPr id="79" name="Google Shape;79;p6"/>
          <p:cNvGrpSpPr/>
          <p:nvPr/>
        </p:nvGrpSpPr>
        <p:grpSpPr>
          <a:xfrm>
            <a:off x="3746294" y="2129856"/>
            <a:ext cx="1617944" cy="860542"/>
            <a:chOff x="310" y="249"/>
            <a:chExt cx="502" cy="267"/>
          </a:xfrm>
        </p:grpSpPr>
        <p:sp>
          <p:nvSpPr>
            <p:cNvPr id="80" name="Google Shape;80;p6"/>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6"/>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6"/>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6"/>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6"/>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6"/>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6"/>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6"/>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6"/>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6"/>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6"/>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6"/>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6"/>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6"/>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animated gradient" showMasterSp="0">
  <p:cSld name="5_Title Slide-animated gradient">
    <p:bg>
      <p:bgPr>
        <a:solidFill>
          <a:schemeClr val="accent5"/>
        </a:solidFill>
      </p:bgPr>
    </p:bg>
    <p:spTree>
      <p:nvGrpSpPr>
        <p:cNvPr id="94" name="Shape 94"/>
        <p:cNvGrpSpPr/>
        <p:nvPr/>
      </p:nvGrpSpPr>
      <p:grpSpPr>
        <a:xfrm>
          <a:off x="0" y="0"/>
          <a:ext cx="0" cy="0"/>
          <a:chOff x="0" y="0"/>
          <a:chExt cx="0" cy="0"/>
        </a:xfrm>
      </p:grpSpPr>
      <p:sp>
        <p:nvSpPr>
          <p:cNvPr id="95" name="Google Shape;95;p7"/>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96" name="Google Shape;96;p7"/>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7" name="Google Shape;97;p7"/>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98" name="Google Shape;98;p7"/>
          <p:cNvGrpSpPr/>
          <p:nvPr/>
        </p:nvGrpSpPr>
        <p:grpSpPr>
          <a:xfrm>
            <a:off x="492125" y="395288"/>
            <a:ext cx="796924" cy="423863"/>
            <a:chOff x="310" y="249"/>
            <a:chExt cx="502" cy="267"/>
          </a:xfrm>
        </p:grpSpPr>
        <p:sp>
          <p:nvSpPr>
            <p:cNvPr id="99" name="Google Shape;99;p7"/>
            <p:cNvSpPr/>
            <p:nvPr/>
          </p:nvSpPr>
          <p:spPr>
            <a:xfrm>
              <a:off x="452" y="426"/>
              <a:ext cx="22" cy="88"/>
            </a:xfrm>
            <a:prstGeom prst="rect">
              <a:avLst/>
            </a:pr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7"/>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7"/>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7"/>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7"/>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7"/>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7"/>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7"/>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7"/>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7"/>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7"/>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7"/>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7"/>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7"/>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3" name="Google Shape;113;p7"/>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4" name="Google Shape;114;p7"/>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chemeClr val="accent1"/>
              </a:buClr>
              <a:buSzPts val="3600"/>
              <a:buFont typeface="Arial"/>
              <a:buNone/>
              <a:defRPr b="0" i="0" sz="3600">
                <a:solidFill>
                  <a:schemeClr val="accent1"/>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transition spd="slow">
    <p:fade thruBlk="1"/>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animated gradient" showMasterSp="0">
  <p:cSld name="6_Title Slide-animated gradient">
    <p:bg>
      <p:bgPr>
        <a:solidFill>
          <a:schemeClr val="accent5"/>
        </a:solidFill>
      </p:bgPr>
    </p:bg>
    <p:spTree>
      <p:nvGrpSpPr>
        <p:cNvPr id="115" name="Shape 115"/>
        <p:cNvGrpSpPr/>
        <p:nvPr/>
      </p:nvGrpSpPr>
      <p:grpSpPr>
        <a:xfrm>
          <a:off x="0" y="0"/>
          <a:ext cx="0" cy="0"/>
          <a:chOff x="0" y="0"/>
          <a:chExt cx="0" cy="0"/>
        </a:xfrm>
      </p:grpSpPr>
      <p:sp>
        <p:nvSpPr>
          <p:cNvPr id="116" name="Google Shape;116;p8"/>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8"/>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118" name="Google Shape;118;p8"/>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9" name="Google Shape;119;p8"/>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120" name="Google Shape;120;p8"/>
          <p:cNvGrpSpPr/>
          <p:nvPr/>
        </p:nvGrpSpPr>
        <p:grpSpPr>
          <a:xfrm>
            <a:off x="492125" y="395288"/>
            <a:ext cx="796924" cy="423863"/>
            <a:chOff x="310" y="249"/>
            <a:chExt cx="502" cy="267"/>
          </a:xfrm>
        </p:grpSpPr>
        <p:sp>
          <p:nvSpPr>
            <p:cNvPr id="121" name="Google Shape;121;p8"/>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8"/>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8"/>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8"/>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8"/>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8"/>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8"/>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8"/>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8"/>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8"/>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8"/>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8"/>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8"/>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8"/>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5" name="Google Shape;135;p8"/>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6" name="Google Shape;136;p8"/>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transition spd="slow">
    <p:fade thruBlk="1"/>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7" name="Shape 137"/>
        <p:cNvGrpSpPr/>
        <p:nvPr/>
      </p:nvGrpSpPr>
      <p:grpSpPr>
        <a:xfrm>
          <a:off x="0" y="0"/>
          <a:ext cx="0" cy="0"/>
          <a:chOff x="0" y="0"/>
          <a:chExt cx="0" cy="0"/>
        </a:xfrm>
      </p:grpSpPr>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ircled_Bullets">
  <p:cSld name="2_Circled_Bullets">
    <p:spTree>
      <p:nvGrpSpPr>
        <p:cNvPr id="138" name="Shape 138"/>
        <p:cNvGrpSpPr/>
        <p:nvPr/>
      </p:nvGrpSpPr>
      <p:grpSpPr>
        <a:xfrm>
          <a:off x="0" y="0"/>
          <a:ext cx="0" cy="0"/>
          <a:chOff x="0" y="0"/>
          <a:chExt cx="0" cy="0"/>
        </a:xfrm>
      </p:grpSpPr>
      <p:sp>
        <p:nvSpPr>
          <p:cNvPr id="139" name="Google Shape;139;p10"/>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40" name="Google Shape;140;p10"/>
          <p:cNvSpPr/>
          <p:nvPr/>
        </p:nvSpPr>
        <p:spPr>
          <a:xfrm>
            <a:off x="575610" y="2552550"/>
            <a:ext cx="698624" cy="698624"/>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Arial"/>
              <a:ea typeface="Arial"/>
              <a:cs typeface="Arial"/>
              <a:sym typeface="Arial"/>
            </a:endParaRPr>
          </a:p>
        </p:txBody>
      </p:sp>
      <p:sp>
        <p:nvSpPr>
          <p:cNvPr id="141" name="Google Shape;141;p10"/>
          <p:cNvSpPr/>
          <p:nvPr/>
        </p:nvSpPr>
        <p:spPr>
          <a:xfrm>
            <a:off x="575610" y="1426607"/>
            <a:ext cx="698624" cy="698624"/>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Arial"/>
              <a:ea typeface="Arial"/>
              <a:cs typeface="Arial"/>
              <a:sym typeface="Arial"/>
            </a:endParaRPr>
          </a:p>
        </p:txBody>
      </p:sp>
      <p:sp>
        <p:nvSpPr>
          <p:cNvPr id="142" name="Google Shape;142;p10"/>
          <p:cNvSpPr/>
          <p:nvPr/>
        </p:nvSpPr>
        <p:spPr>
          <a:xfrm>
            <a:off x="575610" y="3653093"/>
            <a:ext cx="698624" cy="698624"/>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049FD9"/>
              </a:solidFill>
              <a:latin typeface="Arial"/>
              <a:ea typeface="Arial"/>
              <a:cs typeface="Arial"/>
              <a:sym typeface="Arial"/>
            </a:endParaRPr>
          </a:p>
        </p:txBody>
      </p:sp>
      <p:sp>
        <p:nvSpPr>
          <p:cNvPr id="143" name="Google Shape;143;p10"/>
          <p:cNvSpPr txBox="1"/>
          <p:nvPr>
            <p:ph idx="1" type="body"/>
          </p:nvPr>
        </p:nvSpPr>
        <p:spPr>
          <a:xfrm>
            <a:off x="1365250" y="1432522"/>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4" name="Google Shape;144;p10"/>
          <p:cNvSpPr txBox="1"/>
          <p:nvPr>
            <p:ph idx="2" type="body"/>
          </p:nvPr>
        </p:nvSpPr>
        <p:spPr>
          <a:xfrm>
            <a:off x="1365250" y="2557793"/>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 name="Google Shape;145;p10"/>
          <p:cNvSpPr txBox="1"/>
          <p:nvPr>
            <p:ph idx="3" type="body"/>
          </p:nvPr>
        </p:nvSpPr>
        <p:spPr>
          <a:xfrm>
            <a:off x="1365250" y="3653093"/>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 name="Google Shape;146;p10"/>
          <p:cNvSpPr txBox="1"/>
          <p:nvPr>
            <p:ph idx="4" type="body"/>
          </p:nvPr>
        </p:nvSpPr>
        <p:spPr>
          <a:xfrm>
            <a:off x="575610" y="2552550"/>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7" name="Google Shape;147;p10"/>
          <p:cNvSpPr txBox="1"/>
          <p:nvPr>
            <p:ph idx="5" type="body"/>
          </p:nvPr>
        </p:nvSpPr>
        <p:spPr>
          <a:xfrm>
            <a:off x="575611" y="3651140"/>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8" name="Google Shape;148;p10"/>
          <p:cNvSpPr txBox="1"/>
          <p:nvPr>
            <p:ph idx="6" type="body"/>
          </p:nvPr>
        </p:nvSpPr>
        <p:spPr>
          <a:xfrm>
            <a:off x="575610" y="1427248"/>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marR="0" rtl="0" algn="l">
              <a:lnSpc>
                <a:spcPct val="80000"/>
              </a:lnSpc>
              <a:spcBef>
                <a:spcPts val="0"/>
              </a:spcBef>
              <a:spcAft>
                <a:spcPts val="0"/>
              </a:spcAft>
              <a:buSzPts val="1400"/>
              <a:buNone/>
              <a:defRPr b="0" i="0" sz="3200" u="none" cap="none" strike="noStrike">
                <a:solidFill>
                  <a:schemeClr val="accent4"/>
                </a:solidFill>
                <a:latin typeface="Arial"/>
                <a:ea typeface="Arial"/>
                <a:cs typeface="Arial"/>
                <a:sym typeface="Arial"/>
              </a:defRPr>
            </a:lvl1pPr>
            <a:lvl2pPr lvl="1"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2pPr>
            <a:lvl3pPr lvl="2"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3pPr>
            <a:lvl4pPr lvl="3"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4pPr>
            <a:lvl5pPr lvl="4"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5pPr>
            <a:lvl6pPr lvl="5"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6pPr>
            <a:lvl7pPr lvl="6"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7pPr>
            <a:lvl8pPr lvl="7"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8pPr>
            <a:lvl9pPr lvl="8"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9pPr>
          </a:lstStyle>
          <a:p/>
        </p:txBody>
      </p:sp>
      <p:sp>
        <p:nvSpPr>
          <p:cNvPr id="11" name="Google Shape;11;p1"/>
          <p:cNvSpPr/>
          <p:nvPr/>
        </p:nvSpPr>
        <p:spPr>
          <a:xfrm>
            <a:off x="8515707" y="4742907"/>
            <a:ext cx="218414" cy="154518"/>
          </a:xfrm>
          <a:prstGeom prst="rect">
            <a:avLst/>
          </a:prstGeom>
          <a:noFill/>
          <a:ln>
            <a:noFill/>
          </a:ln>
        </p:spPr>
        <p:txBody>
          <a:bodyPr anchorCtr="0" anchor="b" bIns="30775" lIns="61575" spcFirstLastPara="1" rIns="61575" wrap="square" tIns="30775">
            <a:noAutofit/>
          </a:bodyPr>
          <a:lstStyle/>
          <a:p>
            <a:pPr indent="0" lvl="0" marL="0" marR="0" rtl="0" algn="r">
              <a:spcBef>
                <a:spcPts val="0"/>
              </a:spcBef>
              <a:spcAft>
                <a:spcPts val="0"/>
              </a:spcAft>
              <a:buNone/>
            </a:pPr>
            <a:fld id="{00000000-1234-1234-1234-123412341234}" type="slidenum">
              <a:rPr b="0" i="0" lang="es-419" sz="600" u="none" cap="none" strike="noStrike">
                <a:solidFill>
                  <a:srgbClr val="D8D8D8"/>
                </a:solidFill>
                <a:latin typeface="Arial"/>
                <a:ea typeface="Arial"/>
                <a:cs typeface="Arial"/>
                <a:sym typeface="Arial"/>
              </a:rPr>
              <a:t>‹#›</a:t>
            </a:fld>
            <a:endParaRPr b="0" i="0" sz="600" u="none" cap="none" strike="noStrike">
              <a:solidFill>
                <a:srgbClr val="D8D8D8"/>
              </a:solidFill>
              <a:latin typeface="Arial"/>
              <a:ea typeface="Arial"/>
              <a:cs typeface="Arial"/>
              <a:sym typeface="Arial"/>
            </a:endParaRPr>
          </a:p>
        </p:txBody>
      </p:sp>
      <p:sp>
        <p:nvSpPr>
          <p:cNvPr id="12" name="Google Shape;12;p1"/>
          <p:cNvSpPr/>
          <p:nvPr/>
        </p:nvSpPr>
        <p:spPr>
          <a:xfrm>
            <a:off x="5636199" y="4741653"/>
            <a:ext cx="2889327" cy="154518"/>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b="0" i="0" lang="es-419" sz="600" u="none" cap="none" strike="noStrike">
                <a:solidFill>
                  <a:srgbClr val="D8D8D8"/>
                </a:solidFill>
                <a:latin typeface="Arial"/>
                <a:ea typeface="Arial"/>
                <a:cs typeface="Arial"/>
                <a:sym typeface="Arial"/>
              </a:rPr>
              <a:t>© 2021 Cisco y/o sus filiales. Todos los derechos reservados.   Información confidencial de Cisco</a:t>
            </a:r>
            <a:endParaRPr/>
          </a:p>
        </p:txBody>
      </p:sp>
      <p:grpSp>
        <p:nvGrpSpPr>
          <p:cNvPr id="13" name="Google Shape;13;p1"/>
          <p:cNvGrpSpPr/>
          <p:nvPr/>
        </p:nvGrpSpPr>
        <p:grpSpPr>
          <a:xfrm>
            <a:off x="508039" y="4715197"/>
            <a:ext cx="340257" cy="180974"/>
            <a:chOff x="310" y="249"/>
            <a:chExt cx="502" cy="267"/>
          </a:xfrm>
        </p:grpSpPr>
        <p:sp>
          <p:nvSpPr>
            <p:cNvPr id="14" name="Google Shape;14;p1"/>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1"/>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1"/>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8.png"/><Relationship Id="rId8"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ph type="ctrTitle"/>
          </p:nvPr>
        </p:nvSpPr>
        <p:spPr>
          <a:xfrm>
            <a:off x="469497" y="2316480"/>
            <a:ext cx="6672708" cy="1080143"/>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3600"/>
              <a:buNone/>
            </a:pPr>
            <a:r>
              <a:rPr lang="es-419">
                <a:solidFill>
                  <a:srgbClr val="AEE8FA"/>
                </a:solidFill>
              </a:rPr>
              <a:t>Módulo 4: Capa Física</a:t>
            </a:r>
            <a:endParaRPr/>
          </a:p>
        </p:txBody>
      </p:sp>
      <p:sp>
        <p:nvSpPr>
          <p:cNvPr id="239" name="Google Shape;239;p16"/>
          <p:cNvSpPr txBox="1"/>
          <p:nvPr>
            <p:ph idx="1" type="subTitle"/>
          </p:nvPr>
        </p:nvSpPr>
        <p:spPr>
          <a:xfrm>
            <a:off x="469497" y="3809526"/>
            <a:ext cx="2368954" cy="902174"/>
          </a:xfrm>
          <a:prstGeom prst="rect">
            <a:avLst/>
          </a:prstGeom>
          <a:noFill/>
          <a:ln>
            <a:noFill/>
          </a:ln>
        </p:spPr>
        <p:txBody>
          <a:bodyPr anchorCtr="0" anchor="b" bIns="45700" lIns="91400" spcFirstLastPara="1" rIns="91400" wrap="square" tIns="45700">
            <a:noAutofit/>
          </a:bodyPr>
          <a:lstStyle/>
          <a:p>
            <a:pPr indent="0" lvl="0" marL="0" rtl="0" algn="l">
              <a:lnSpc>
                <a:spcPct val="95000"/>
              </a:lnSpc>
              <a:spcBef>
                <a:spcPts val="0"/>
              </a:spcBef>
              <a:spcAft>
                <a:spcPts val="0"/>
              </a:spcAft>
              <a:buSzPts val="1080"/>
              <a:buNone/>
            </a:pPr>
            <a:r>
              <a:rPr lang="es-419">
                <a:solidFill>
                  <a:srgbClr val="AEE8FA"/>
                </a:solidFill>
              </a:rPr>
              <a:t>Introducción a Redes v7.0 (ITN)</a:t>
            </a:r>
            <a:endParaRPr/>
          </a:p>
          <a:p>
            <a:pPr indent="0" lvl="0" marL="0" rtl="0" algn="l">
              <a:lnSpc>
                <a:spcPct val="95000"/>
              </a:lnSpc>
              <a:spcBef>
                <a:spcPts val="1075"/>
              </a:spcBef>
              <a:spcAft>
                <a:spcPts val="0"/>
              </a:spcAft>
              <a:buSzPts val="1080"/>
              <a:buNone/>
            </a:pPr>
            <a:r>
              <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Codificación</a:t>
            </a:r>
            <a:endParaRPr/>
          </a:p>
        </p:txBody>
      </p:sp>
      <p:sp>
        <p:nvSpPr>
          <p:cNvPr id="303" name="Google Shape;303;p25"/>
          <p:cNvSpPr txBox="1"/>
          <p:nvPr/>
        </p:nvSpPr>
        <p:spPr>
          <a:xfrm>
            <a:off x="386862" y="1066800"/>
            <a:ext cx="3656013" cy="25545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La codificación convierte la secuencia de bits en un formato reconocible por el siguiente dispositivo en la ruta de red.</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Esta 'codificación' proporciona patrones predecibles que pueden ser reconocidos por el siguiente dispositivo.</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Ejemplos de métodos de codificación incluyen Manchester (que se muestra en la figura), 4B/5B y 8B/10B.</a:t>
            </a:r>
            <a:endParaRPr/>
          </a:p>
        </p:txBody>
      </p:sp>
      <p:pic>
        <p:nvPicPr>
          <p:cNvPr id="304" name="Google Shape;304;p25"/>
          <p:cNvPicPr preferRelativeResize="0"/>
          <p:nvPr>
            <p:ph idx="1" type="body"/>
          </p:nvPr>
        </p:nvPicPr>
        <p:blipFill rotWithShape="1">
          <a:blip r:embed="rId3">
            <a:alphaModFix/>
          </a:blip>
          <a:srcRect b="0" l="0" r="0" t="0"/>
          <a:stretch/>
        </p:blipFill>
        <p:spPr>
          <a:xfrm>
            <a:off x="4042875" y="970634"/>
            <a:ext cx="4660900" cy="3441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0" y="0"/>
            <a:ext cx="4572000"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Señalización</a:t>
            </a:r>
            <a:endParaRPr/>
          </a:p>
        </p:txBody>
      </p:sp>
      <p:sp>
        <p:nvSpPr>
          <p:cNvPr id="311" name="Google Shape;311;p26"/>
          <p:cNvSpPr txBox="1"/>
          <p:nvPr/>
        </p:nvSpPr>
        <p:spPr>
          <a:xfrm>
            <a:off x="386862" y="1066800"/>
            <a:ext cx="4056184"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El método de señalización es cómo se representan los valores de bits, «1» y «0» en el medio físico.</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El método de señalización variará en función del tipo de medio que se utilice.</a:t>
            </a:r>
            <a:endParaRPr/>
          </a:p>
        </p:txBody>
      </p:sp>
      <p:pic>
        <p:nvPicPr>
          <p:cNvPr id="312" name="Google Shape;312;p26"/>
          <p:cNvPicPr preferRelativeResize="0"/>
          <p:nvPr>
            <p:ph idx="1" type="body"/>
          </p:nvPr>
        </p:nvPicPr>
        <p:blipFill rotWithShape="1">
          <a:blip r:embed="rId3">
            <a:alphaModFix/>
          </a:blip>
          <a:srcRect b="0" l="0" r="0" t="0"/>
          <a:stretch/>
        </p:blipFill>
        <p:spPr>
          <a:xfrm>
            <a:off x="678748" y="2847476"/>
            <a:ext cx="3072240" cy="1083409"/>
          </a:xfrm>
          <a:prstGeom prst="rect">
            <a:avLst/>
          </a:prstGeom>
          <a:noFill/>
          <a:ln>
            <a:noFill/>
          </a:ln>
        </p:spPr>
      </p:pic>
      <p:sp>
        <p:nvSpPr>
          <p:cNvPr id="313" name="Google Shape;313;p26"/>
          <p:cNvSpPr txBox="1"/>
          <p:nvPr/>
        </p:nvSpPr>
        <p:spPr>
          <a:xfrm>
            <a:off x="856964" y="3930885"/>
            <a:ext cx="271580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200">
                <a:solidFill>
                  <a:schemeClr val="dk1"/>
                </a:solidFill>
                <a:latin typeface="Arial"/>
                <a:ea typeface="Arial"/>
                <a:cs typeface="Arial"/>
                <a:sym typeface="Arial"/>
              </a:rPr>
              <a:t>Señales eléctricas sobre cable de cobre</a:t>
            </a:r>
            <a:endParaRPr/>
          </a:p>
        </p:txBody>
      </p:sp>
      <p:pic>
        <p:nvPicPr>
          <p:cNvPr id="314" name="Google Shape;314;p26"/>
          <p:cNvPicPr preferRelativeResize="0"/>
          <p:nvPr/>
        </p:nvPicPr>
        <p:blipFill rotWithShape="1">
          <a:blip r:embed="rId4">
            <a:alphaModFix/>
          </a:blip>
          <a:srcRect b="0" l="0" r="0" t="0"/>
          <a:stretch/>
        </p:blipFill>
        <p:spPr>
          <a:xfrm>
            <a:off x="4891700" y="131163"/>
            <a:ext cx="3575378" cy="975103"/>
          </a:xfrm>
          <a:prstGeom prst="rect">
            <a:avLst/>
          </a:prstGeom>
          <a:noFill/>
          <a:ln>
            <a:noFill/>
          </a:ln>
        </p:spPr>
      </p:pic>
      <p:sp>
        <p:nvSpPr>
          <p:cNvPr id="315" name="Google Shape;315;p26"/>
          <p:cNvSpPr txBox="1"/>
          <p:nvPr/>
        </p:nvSpPr>
        <p:spPr>
          <a:xfrm>
            <a:off x="5358354" y="1186674"/>
            <a:ext cx="264207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200">
                <a:solidFill>
                  <a:schemeClr val="dk1"/>
                </a:solidFill>
                <a:latin typeface="Arial"/>
                <a:ea typeface="Arial"/>
                <a:cs typeface="Arial"/>
                <a:sym typeface="Arial"/>
              </a:rPr>
              <a:t>Pulsos de luz sobre cable de fibra óptica</a:t>
            </a:r>
            <a:endParaRPr/>
          </a:p>
        </p:txBody>
      </p:sp>
      <p:pic>
        <p:nvPicPr>
          <p:cNvPr id="316" name="Google Shape;316;p26"/>
          <p:cNvPicPr preferRelativeResize="0"/>
          <p:nvPr/>
        </p:nvPicPr>
        <p:blipFill rotWithShape="1">
          <a:blip r:embed="rId5">
            <a:alphaModFix/>
          </a:blip>
          <a:srcRect b="0" l="0" r="0" t="0"/>
          <a:stretch/>
        </p:blipFill>
        <p:spPr>
          <a:xfrm>
            <a:off x="5007344" y="1743204"/>
            <a:ext cx="3612070" cy="2719199"/>
          </a:xfrm>
          <a:prstGeom prst="rect">
            <a:avLst/>
          </a:prstGeom>
          <a:noFill/>
          <a:ln>
            <a:noFill/>
          </a:ln>
        </p:spPr>
      </p:pic>
      <p:sp>
        <p:nvSpPr>
          <p:cNvPr id="317" name="Google Shape;317;p26"/>
          <p:cNvSpPr txBox="1"/>
          <p:nvPr/>
        </p:nvSpPr>
        <p:spPr>
          <a:xfrm>
            <a:off x="5578105" y="4380398"/>
            <a:ext cx="247054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200">
                <a:solidFill>
                  <a:schemeClr val="dk1"/>
                </a:solidFill>
                <a:latin typeface="Arial"/>
                <a:ea typeface="Arial"/>
                <a:cs typeface="Arial"/>
                <a:sym typeface="Arial"/>
              </a:rPr>
              <a:t>Señales de microondas sobre inalámbrico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Ancho de banda</a:t>
            </a:r>
            <a:endParaRPr/>
          </a:p>
        </p:txBody>
      </p:sp>
      <p:sp>
        <p:nvSpPr>
          <p:cNvPr id="324" name="Google Shape;324;p27"/>
          <p:cNvSpPr txBox="1"/>
          <p:nvPr/>
        </p:nvSpPr>
        <p:spPr>
          <a:xfrm>
            <a:off x="474662" y="890954"/>
            <a:ext cx="8094907"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El ancho de banda es la capacidad a la que un medio puede transportar datos.</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El ancho de banda digital mide la cantidad de datos que pueden fluir de un lugar a otro en un período de tiempo determinado; cuántos bits se pueden transmitir en un segundo.</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Las propiedades de los medios físicos, las tecnologías actuales y las leyes de la física juegan un papel en la determinación del ancho de banda disponible.</a:t>
            </a:r>
            <a:endParaRPr/>
          </a:p>
        </p:txBody>
      </p:sp>
      <p:graphicFrame>
        <p:nvGraphicFramePr>
          <p:cNvPr id="325" name="Google Shape;325;p27"/>
          <p:cNvGraphicFramePr/>
          <p:nvPr/>
        </p:nvGraphicFramePr>
        <p:xfrm>
          <a:off x="474662" y="2373510"/>
          <a:ext cx="3000000" cy="3000000"/>
        </p:xfrm>
        <a:graphic>
          <a:graphicData uri="http://schemas.openxmlformats.org/drawingml/2006/table">
            <a:tbl>
              <a:tblPr bandRow="1" firstRow="1">
                <a:noFill/>
                <a:tableStyleId>{7644C025-C73F-4026-8A13-4D63C0964072}</a:tableStyleId>
              </a:tblPr>
              <a:tblGrid>
                <a:gridCol w="2116150"/>
                <a:gridCol w="1312975"/>
                <a:gridCol w="4851275"/>
              </a:tblGrid>
              <a:tr h="370850">
                <a:tc>
                  <a:txBody>
                    <a:bodyPr/>
                    <a:lstStyle/>
                    <a:p>
                      <a:pPr indent="0" lvl="0" marL="0" marR="0" rtl="0" algn="l">
                        <a:spcBef>
                          <a:spcPts val="0"/>
                        </a:spcBef>
                        <a:spcAft>
                          <a:spcPts val="0"/>
                        </a:spcAft>
                        <a:buNone/>
                      </a:pPr>
                      <a:r>
                        <a:rPr lang="es-419" sz="1400" u="none" cap="none" strike="noStrike"/>
                        <a:t>Unidad de ancho de banda</a:t>
                      </a:r>
                      <a:endParaRPr/>
                    </a:p>
                  </a:txBody>
                  <a:tcPr marT="45725" marB="45725" marR="91450" marL="91450"/>
                </a:tc>
                <a:tc>
                  <a:txBody>
                    <a:bodyPr/>
                    <a:lstStyle/>
                    <a:p>
                      <a:pPr indent="0" lvl="0" marL="0" marR="0" rtl="0" algn="l">
                        <a:spcBef>
                          <a:spcPts val="0"/>
                        </a:spcBef>
                        <a:spcAft>
                          <a:spcPts val="0"/>
                        </a:spcAft>
                        <a:buNone/>
                      </a:pPr>
                      <a:r>
                        <a:rPr lang="es-419" sz="1400" u="none" cap="none" strike="noStrike"/>
                        <a:t>Abreviatura</a:t>
                      </a:r>
                      <a:endParaRPr/>
                    </a:p>
                  </a:txBody>
                  <a:tcPr marT="45725" marB="45725" marR="91450" marL="91450"/>
                </a:tc>
                <a:tc>
                  <a:txBody>
                    <a:bodyPr/>
                    <a:lstStyle/>
                    <a:p>
                      <a:pPr indent="0" lvl="0" marL="0" marR="0" rtl="0" algn="l">
                        <a:spcBef>
                          <a:spcPts val="0"/>
                        </a:spcBef>
                        <a:spcAft>
                          <a:spcPts val="0"/>
                        </a:spcAft>
                        <a:buNone/>
                      </a:pPr>
                      <a:r>
                        <a:rPr lang="es-419" sz="1400" u="none" cap="none" strike="noStrike"/>
                        <a:t>Equivalencia</a:t>
                      </a:r>
                      <a:endParaRPr/>
                    </a:p>
                  </a:txBody>
                  <a:tcPr marT="45725" marB="45725" marR="91450" marL="91450"/>
                </a:tc>
              </a:tr>
              <a:tr h="370850">
                <a:tc>
                  <a:txBody>
                    <a:bodyPr/>
                    <a:lstStyle/>
                    <a:p>
                      <a:pPr indent="0" lvl="0" marL="0" marR="0" rtl="0" algn="l">
                        <a:spcBef>
                          <a:spcPts val="0"/>
                        </a:spcBef>
                        <a:spcAft>
                          <a:spcPts val="0"/>
                        </a:spcAft>
                        <a:buNone/>
                      </a:pPr>
                      <a:r>
                        <a:rPr lang="es-419" sz="1400" u="none" cap="none" strike="noStrike">
                          <a:solidFill>
                            <a:srgbClr val="000000"/>
                          </a:solidFill>
                        </a:rPr>
                        <a:t>Bits por segundo</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bps</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1 bps = unidad fundamental de ancho de banda</a:t>
                      </a:r>
                      <a:endParaRPr/>
                    </a:p>
                  </a:txBody>
                  <a:tcPr marT="45725" marB="45725" marR="91450" marL="91450"/>
                </a:tc>
              </a:tr>
              <a:tr h="370850">
                <a:tc>
                  <a:txBody>
                    <a:bodyPr/>
                    <a:lstStyle/>
                    <a:p>
                      <a:pPr indent="0" lvl="0" marL="0" marR="0" rtl="0" algn="l">
                        <a:spcBef>
                          <a:spcPts val="0"/>
                        </a:spcBef>
                        <a:spcAft>
                          <a:spcPts val="0"/>
                        </a:spcAft>
                        <a:buNone/>
                      </a:pPr>
                      <a:r>
                        <a:rPr lang="es-419" sz="1400" u="none" cap="none" strike="noStrike">
                          <a:solidFill>
                            <a:srgbClr val="000000"/>
                          </a:solidFill>
                        </a:rPr>
                        <a:t>Kilobits por segundo</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Kbps</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1 Kbps = 1,000 bps = 10</a:t>
                      </a:r>
                      <a:r>
                        <a:rPr baseline="30000" lang="es-419" sz="1400" u="none" cap="none" strike="noStrike">
                          <a:solidFill>
                            <a:srgbClr val="000000"/>
                          </a:solidFill>
                        </a:rPr>
                        <a:t>3</a:t>
                      </a:r>
                      <a:r>
                        <a:rPr lang="es-419" sz="1400" u="none" cap="none" strike="noStrike">
                          <a:solidFill>
                            <a:srgbClr val="000000"/>
                          </a:solidFill>
                        </a:rPr>
                        <a:t> bps</a:t>
                      </a:r>
                      <a:endParaRPr/>
                    </a:p>
                  </a:txBody>
                  <a:tcPr marT="45725" marB="45725" marR="91450" marL="91450"/>
                </a:tc>
              </a:tr>
              <a:tr h="370850">
                <a:tc>
                  <a:txBody>
                    <a:bodyPr/>
                    <a:lstStyle/>
                    <a:p>
                      <a:pPr indent="0" lvl="0" marL="0" marR="0" rtl="0" algn="l">
                        <a:spcBef>
                          <a:spcPts val="0"/>
                        </a:spcBef>
                        <a:spcAft>
                          <a:spcPts val="0"/>
                        </a:spcAft>
                        <a:buNone/>
                      </a:pPr>
                      <a:r>
                        <a:rPr lang="es-419" sz="1400" u="none" cap="none" strike="noStrike">
                          <a:solidFill>
                            <a:srgbClr val="000000"/>
                          </a:solidFill>
                        </a:rPr>
                        <a:t>Megabits por segundo</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Mbps</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1 Mbps = 1,000,000 bps = 10</a:t>
                      </a:r>
                      <a:r>
                        <a:rPr baseline="30000" lang="es-419" sz="1400" u="none" cap="none" strike="noStrike">
                          <a:solidFill>
                            <a:srgbClr val="000000"/>
                          </a:solidFill>
                        </a:rPr>
                        <a:t>6</a:t>
                      </a:r>
                      <a:r>
                        <a:rPr lang="es-419" sz="1400" u="none" cap="none" strike="noStrike">
                          <a:solidFill>
                            <a:srgbClr val="000000"/>
                          </a:solidFill>
                        </a:rPr>
                        <a:t> bps</a:t>
                      </a:r>
                      <a:endParaRPr/>
                    </a:p>
                  </a:txBody>
                  <a:tcPr marT="45725" marB="45725" marR="91450" marL="91450"/>
                </a:tc>
              </a:tr>
              <a:tr h="370850">
                <a:tc>
                  <a:txBody>
                    <a:bodyPr/>
                    <a:lstStyle/>
                    <a:p>
                      <a:pPr indent="0" lvl="0" marL="0" marR="0" rtl="0" algn="l">
                        <a:spcBef>
                          <a:spcPts val="0"/>
                        </a:spcBef>
                        <a:spcAft>
                          <a:spcPts val="0"/>
                        </a:spcAft>
                        <a:buNone/>
                      </a:pPr>
                      <a:r>
                        <a:rPr lang="es-419" sz="1400" u="none" cap="none" strike="noStrike">
                          <a:solidFill>
                            <a:srgbClr val="000000"/>
                          </a:solidFill>
                        </a:rPr>
                        <a:t>Gigabits por segundo</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Gbps</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1 Gbps – 1,000,000,000 bps = 10</a:t>
                      </a:r>
                      <a:r>
                        <a:rPr baseline="30000" lang="es-419" sz="1400" u="none" cap="none" strike="noStrike">
                          <a:solidFill>
                            <a:srgbClr val="000000"/>
                          </a:solidFill>
                        </a:rPr>
                        <a:t>9</a:t>
                      </a:r>
                      <a:r>
                        <a:rPr lang="es-419" sz="1400" u="none" cap="none" strike="noStrike">
                          <a:solidFill>
                            <a:srgbClr val="000000"/>
                          </a:solidFill>
                        </a:rPr>
                        <a:t> bps</a:t>
                      </a:r>
                      <a:endParaRPr/>
                    </a:p>
                  </a:txBody>
                  <a:tcPr marT="45725" marB="45725" marR="91450" marL="91450"/>
                </a:tc>
              </a:tr>
              <a:tr h="370850">
                <a:tc>
                  <a:txBody>
                    <a:bodyPr/>
                    <a:lstStyle/>
                    <a:p>
                      <a:pPr indent="0" lvl="0" marL="0" marR="0" rtl="0" algn="l">
                        <a:spcBef>
                          <a:spcPts val="0"/>
                        </a:spcBef>
                        <a:spcAft>
                          <a:spcPts val="0"/>
                        </a:spcAft>
                        <a:buNone/>
                      </a:pPr>
                      <a:r>
                        <a:rPr lang="es-419" sz="1400" u="none" cap="none" strike="noStrike">
                          <a:solidFill>
                            <a:srgbClr val="000000"/>
                          </a:solidFill>
                        </a:rPr>
                        <a:t>Terabits por segundo</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Tbps</a:t>
                      </a:r>
                      <a:endParaRPr/>
                    </a:p>
                  </a:txBody>
                  <a:tcPr marT="45725" marB="45725" marR="91450" marL="91450"/>
                </a:tc>
                <a:tc>
                  <a:txBody>
                    <a:bodyPr/>
                    <a:lstStyle/>
                    <a:p>
                      <a:pPr indent="0" lvl="0" marL="0" marR="0" rtl="0" algn="l">
                        <a:spcBef>
                          <a:spcPts val="0"/>
                        </a:spcBef>
                        <a:spcAft>
                          <a:spcPts val="0"/>
                        </a:spcAft>
                        <a:buNone/>
                      </a:pPr>
                      <a:r>
                        <a:rPr lang="es-419" sz="1400" u="none" cap="none" strike="noStrike">
                          <a:solidFill>
                            <a:srgbClr val="000000"/>
                          </a:solidFill>
                        </a:rPr>
                        <a:t>1 Tbps = 1,000,000,000,000 bps = 10</a:t>
                      </a:r>
                      <a:r>
                        <a:rPr baseline="30000" lang="es-419" sz="1400" u="none" cap="none" strike="noStrike">
                          <a:solidFill>
                            <a:srgbClr val="000000"/>
                          </a:solidFill>
                        </a:rPr>
                        <a:t>12</a:t>
                      </a:r>
                      <a:r>
                        <a:rPr lang="es-419" sz="1400" u="none" cap="none" strike="noStrike">
                          <a:solidFill>
                            <a:srgbClr val="000000"/>
                          </a:solidFill>
                        </a:rPr>
                        <a:t> bps</a:t>
                      </a:r>
                      <a:endParaRPr/>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Terminología de ancho de banda</a:t>
            </a:r>
            <a:endParaRPr/>
          </a:p>
        </p:txBody>
      </p:sp>
      <p:sp>
        <p:nvSpPr>
          <p:cNvPr id="332" name="Google Shape;332;p28"/>
          <p:cNvSpPr txBox="1"/>
          <p:nvPr>
            <p:ph idx="1" type="body"/>
          </p:nvPr>
        </p:nvSpPr>
        <p:spPr>
          <a:xfrm>
            <a:off x="474662" y="820615"/>
            <a:ext cx="8280057" cy="3601119"/>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2000"/>
              <a:buNone/>
            </a:pPr>
            <a:r>
              <a:rPr lang="es-419">
                <a:solidFill>
                  <a:srgbClr val="000000"/>
                </a:solidFill>
              </a:rPr>
              <a:t>Latencia</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Cantidad de tiempo, incluidos los retrasos, para que los datos viajan de un punto a otro</a:t>
            </a:r>
            <a:endParaRPr/>
          </a:p>
          <a:p>
            <a:pPr indent="0" lvl="0" marL="0" rtl="0" algn="l">
              <a:lnSpc>
                <a:spcPct val="100000"/>
              </a:lnSpc>
              <a:spcBef>
                <a:spcPts val="400"/>
              </a:spcBef>
              <a:spcAft>
                <a:spcPts val="0"/>
              </a:spcAft>
              <a:buSzPts val="2000"/>
              <a:buNone/>
            </a:pPr>
            <a:r>
              <a:rPr lang="es-419">
                <a:solidFill>
                  <a:srgbClr val="000000"/>
                </a:solidFill>
              </a:rPr>
              <a:t>Rendimiento</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La medida de la transferencia de bits a través de los medios durante un período de tiempo determinado</a:t>
            </a:r>
            <a:endParaRPr/>
          </a:p>
          <a:p>
            <a:pPr indent="0" lvl="0" marL="0" rtl="0" algn="l">
              <a:lnSpc>
                <a:spcPct val="100000"/>
              </a:lnSpc>
              <a:spcBef>
                <a:spcPts val="400"/>
              </a:spcBef>
              <a:spcAft>
                <a:spcPts val="0"/>
              </a:spcAft>
              <a:buSzPts val="2000"/>
              <a:buNone/>
            </a:pPr>
            <a:r>
              <a:rPr lang="es-419">
                <a:solidFill>
                  <a:srgbClr val="000000"/>
                </a:solidFill>
              </a:rPr>
              <a:t>Capacidad de transferencia útil</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La medida de los datos utilizables transferidos durante un período de tiempo determinado</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Goodput = Rendimiento - sobrecarga de tráfico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ctrTitle"/>
          </p:nvPr>
        </p:nvSpPr>
        <p:spPr>
          <a:xfrm>
            <a:off x="416425" y="1788160"/>
            <a:ext cx="7848344"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4.3 Cableado de cobre</a:t>
            </a:r>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cobre</a:t>
            </a:r>
            <a:br>
              <a:rPr lang="es-419"/>
            </a:br>
            <a:r>
              <a:rPr lang="es-419" sz="2400"/>
              <a:t>Características del cableado de cobre</a:t>
            </a:r>
            <a:endParaRPr/>
          </a:p>
        </p:txBody>
      </p:sp>
      <p:sp>
        <p:nvSpPr>
          <p:cNvPr id="345" name="Google Shape;345;p30"/>
          <p:cNvSpPr txBox="1"/>
          <p:nvPr>
            <p:ph idx="1" type="body"/>
          </p:nvPr>
        </p:nvSpPr>
        <p:spPr>
          <a:xfrm>
            <a:off x="431971" y="902311"/>
            <a:ext cx="8280057" cy="3505566"/>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600"/>
              <a:buNone/>
            </a:pPr>
            <a:r>
              <a:rPr lang="es-419" sz="1600">
                <a:solidFill>
                  <a:srgbClr val="000000"/>
                </a:solidFill>
              </a:rPr>
              <a:t>El cableado de cobre es el tipo más común de cableado utilizado en las redes hoy en día. Es económico, fácil de instalar y tiene baja resistencia al flujo de corriente eléctrica.</a:t>
            </a:r>
            <a:endParaRPr/>
          </a:p>
          <a:p>
            <a:pPr indent="0" lvl="0" marL="0" rtl="0" algn="l">
              <a:lnSpc>
                <a:spcPct val="100000"/>
              </a:lnSpc>
              <a:spcBef>
                <a:spcPts val="320"/>
              </a:spcBef>
              <a:spcAft>
                <a:spcPts val="0"/>
              </a:spcAft>
              <a:buSzPts val="1600"/>
              <a:buNone/>
            </a:pPr>
            <a:r>
              <a:rPr lang="es-419" sz="1600">
                <a:solidFill>
                  <a:srgbClr val="000000"/>
                </a:solidFill>
              </a:rPr>
              <a:t>Limitaciones: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Atenuación: cuanto más tiempo tengan que viajar las señales eléctricas, más débiles se vuelven. </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La señal eléctrica es susceptible a la interferencia de dos fuentes, que pueden distorsionar y dañar las señales de datos (Interferencia Electromagnética (EMI) e Interferencia de Radiofrecuencia (RFI) y Crosstalk).</a:t>
            </a:r>
            <a:endParaRPr/>
          </a:p>
          <a:p>
            <a:pPr indent="0" lvl="0" marL="0" rtl="0" algn="l">
              <a:lnSpc>
                <a:spcPct val="100000"/>
              </a:lnSpc>
              <a:spcBef>
                <a:spcPts val="320"/>
              </a:spcBef>
              <a:spcAft>
                <a:spcPts val="0"/>
              </a:spcAft>
              <a:buSzPts val="1600"/>
              <a:buNone/>
            </a:pPr>
            <a:r>
              <a:rPr lang="es-419" sz="1600">
                <a:solidFill>
                  <a:srgbClr val="000000"/>
                </a:solidFill>
              </a:rPr>
              <a:t>Mitigación</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El estricto cumplimiento de los límites de longitud del cable mitigará la atenuación.</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Algunos tipos de cable de cobre mitigan EMI y RFI mediante el uso de blindaje metálico y conexión a tierra.</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Algunos tipos de cable de cobre mitigan la diafonía girando cables de par de circuitos opuestos juntos.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cobre</a:t>
            </a:r>
            <a:br>
              <a:rPr lang="es-419"/>
            </a:br>
            <a:r>
              <a:rPr lang="es-419" sz="2400"/>
              <a:t>Tipos de cableado de cobre</a:t>
            </a:r>
            <a:endParaRPr/>
          </a:p>
        </p:txBody>
      </p:sp>
      <p:pic>
        <p:nvPicPr>
          <p:cNvPr id="352" name="Google Shape;352;p31"/>
          <p:cNvPicPr preferRelativeResize="0"/>
          <p:nvPr/>
        </p:nvPicPr>
        <p:blipFill rotWithShape="1">
          <a:blip r:embed="rId3">
            <a:alphaModFix/>
          </a:blip>
          <a:srcRect b="0" l="0" r="0" t="0"/>
          <a:stretch/>
        </p:blipFill>
        <p:spPr>
          <a:xfrm>
            <a:off x="1732078" y="647504"/>
            <a:ext cx="5404014" cy="3963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2"/>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cobre</a:t>
            </a:r>
            <a:br>
              <a:rPr lang="es-419"/>
            </a:br>
            <a:r>
              <a:rPr lang="es-419" sz="2400"/>
              <a:t>Par trenzado sin blindaje (UTP)</a:t>
            </a:r>
            <a:endParaRPr/>
          </a:p>
        </p:txBody>
      </p:sp>
      <p:sp>
        <p:nvSpPr>
          <p:cNvPr id="359" name="Google Shape;359;p32"/>
          <p:cNvSpPr txBox="1"/>
          <p:nvPr/>
        </p:nvSpPr>
        <p:spPr>
          <a:xfrm>
            <a:off x="4887179" y="731837"/>
            <a:ext cx="3940297" cy="35394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UTP es el medio de red más común.</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Terminado con conectores RJ-45</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Interconecta hosts con dispositivos de red intermediarios.</a:t>
            </a:r>
            <a:endParaRPr/>
          </a:p>
          <a:p>
            <a:pPr indent="-184150" lvl="0" marL="285750" marR="0" rtl="0" algn="l">
              <a:spcBef>
                <a:spcPts val="0"/>
              </a:spcBef>
              <a:spcAft>
                <a:spcPts val="0"/>
              </a:spcAft>
              <a:buClr>
                <a:schemeClr val="dk1"/>
              </a:buClr>
              <a:buSzPts val="1600"/>
              <a:buFont typeface="Arial"/>
              <a:buNone/>
            </a:pPr>
            <a:r>
              <a:t/>
            </a:r>
            <a:endParaRPr sz="1600">
              <a:solidFill>
                <a:srgbClr val="000000"/>
              </a:solidFill>
              <a:latin typeface="Arial"/>
              <a:ea typeface="Arial"/>
              <a:cs typeface="Arial"/>
              <a:sym typeface="Arial"/>
            </a:endParaRPr>
          </a:p>
          <a:p>
            <a:pPr indent="0" lvl="0" marL="0" marR="0" rtl="0" algn="l">
              <a:spcBef>
                <a:spcPts val="0"/>
              </a:spcBef>
              <a:spcAft>
                <a:spcPts val="0"/>
              </a:spcAft>
              <a:buNone/>
            </a:pPr>
            <a:r>
              <a:rPr lang="es-419" sz="1600">
                <a:solidFill>
                  <a:srgbClr val="000000"/>
                </a:solidFill>
                <a:latin typeface="Arial"/>
                <a:ea typeface="Arial"/>
                <a:cs typeface="Arial"/>
                <a:sym typeface="Arial"/>
              </a:rPr>
              <a:t>Características clave de UTP</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La cubierta exterior protege los cables de cobre del daño físico.</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Los pares trenzados protegen la señal de interferencia.</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El aislamiento de plástico codificado por colores aísla eléctricamente los cables entre sí e identifica cada par.</a:t>
            </a:r>
            <a:endParaRPr/>
          </a:p>
        </p:txBody>
      </p:sp>
      <p:pic>
        <p:nvPicPr>
          <p:cNvPr id="360" name="Google Shape;360;p32"/>
          <p:cNvPicPr preferRelativeResize="0"/>
          <p:nvPr>
            <p:ph idx="1" type="body"/>
          </p:nvPr>
        </p:nvPicPr>
        <p:blipFill rotWithShape="1">
          <a:blip r:embed="rId3">
            <a:alphaModFix/>
          </a:blip>
          <a:srcRect b="0" l="0" r="0" t="0"/>
          <a:stretch/>
        </p:blipFill>
        <p:spPr>
          <a:xfrm>
            <a:off x="0" y="1583715"/>
            <a:ext cx="4648200" cy="2273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cobre</a:t>
            </a:r>
            <a:br>
              <a:rPr lang="es-419"/>
            </a:br>
            <a:r>
              <a:rPr lang="es-419" sz="2400"/>
              <a:t>Par trenzado blindado (STP)</a:t>
            </a:r>
            <a:endParaRPr/>
          </a:p>
        </p:txBody>
      </p:sp>
      <p:sp>
        <p:nvSpPr>
          <p:cNvPr id="367" name="Google Shape;367;p33"/>
          <p:cNvSpPr txBox="1"/>
          <p:nvPr/>
        </p:nvSpPr>
        <p:spPr>
          <a:xfrm>
            <a:off x="5004411" y="309592"/>
            <a:ext cx="3940297"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Mejor protección contra el ruido que UTP</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Más caro que UTP</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Más difícil de instalar que UTP</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Terminado con conectores RJ-45</a:t>
            </a:r>
            <a:endParaRPr/>
          </a:p>
          <a:p>
            <a:pPr indent="-285750" lvl="0" marL="285750" marR="0" rtl="0" algn="l">
              <a:spcBef>
                <a:spcPts val="0"/>
              </a:spcBef>
              <a:spcAft>
                <a:spcPts val="0"/>
              </a:spcAft>
              <a:buClr>
                <a:srgbClr val="000000"/>
              </a:buClr>
              <a:buSzPts val="1600"/>
              <a:buFont typeface="Arial"/>
              <a:buChar char="•"/>
            </a:pPr>
            <a:r>
              <a:rPr lang="es-419" sz="1600">
                <a:solidFill>
                  <a:srgbClr val="000000"/>
                </a:solidFill>
                <a:latin typeface="Arial"/>
                <a:ea typeface="Arial"/>
                <a:cs typeface="Arial"/>
                <a:sym typeface="Arial"/>
              </a:rPr>
              <a:t>Interconecta hosts con dispositivos de red intermediarios.</a:t>
            </a:r>
            <a:endParaRPr/>
          </a:p>
          <a:p>
            <a:pPr indent="-184150" lvl="0" marL="285750" marR="0" rtl="0" algn="l">
              <a:spcBef>
                <a:spcPts val="0"/>
              </a:spcBef>
              <a:spcAft>
                <a:spcPts val="0"/>
              </a:spcAft>
              <a:buClr>
                <a:schemeClr val="dk1"/>
              </a:buClr>
              <a:buSzPts val="1600"/>
              <a:buFont typeface="Arial"/>
              <a:buNone/>
            </a:pPr>
            <a:r>
              <a:t/>
            </a:r>
            <a:endParaRPr sz="1600">
              <a:solidFill>
                <a:srgbClr val="000000"/>
              </a:solidFill>
              <a:latin typeface="Arial"/>
              <a:ea typeface="Arial"/>
              <a:cs typeface="Arial"/>
              <a:sym typeface="Arial"/>
            </a:endParaRPr>
          </a:p>
          <a:p>
            <a:pPr indent="0" lvl="0" marL="0" marR="0" rtl="0" algn="l">
              <a:spcBef>
                <a:spcPts val="0"/>
              </a:spcBef>
              <a:spcAft>
                <a:spcPts val="0"/>
              </a:spcAft>
              <a:buNone/>
            </a:pPr>
            <a:r>
              <a:rPr lang="es-419" sz="1600">
                <a:solidFill>
                  <a:srgbClr val="000000"/>
                </a:solidFill>
                <a:latin typeface="Arial"/>
                <a:ea typeface="Arial"/>
                <a:cs typeface="Arial"/>
                <a:sym typeface="Arial"/>
              </a:rPr>
              <a:t>Características clave de STP</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La cubierta exterior protege los cables de cobre del daño físico.</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El escudo trenzado o de lámina proporciona protección EMI/RFI.</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El escudo de aluminio para cada par de cables proporciona protección EMI/RFI</a:t>
            </a:r>
            <a:endParaRPr/>
          </a:p>
          <a:p>
            <a:pPr indent="-342900" lvl="0" marL="342900" marR="0" rtl="0" algn="l">
              <a:spcBef>
                <a:spcPts val="0"/>
              </a:spcBef>
              <a:spcAft>
                <a:spcPts val="0"/>
              </a:spcAft>
              <a:buClr>
                <a:srgbClr val="000000"/>
              </a:buClr>
              <a:buSzPts val="1600"/>
              <a:buFont typeface="Arial"/>
              <a:buAutoNum type="arabicPeriod"/>
            </a:pPr>
            <a:r>
              <a:rPr lang="es-419" sz="1600">
                <a:solidFill>
                  <a:srgbClr val="000000"/>
                </a:solidFill>
                <a:latin typeface="Arial"/>
                <a:ea typeface="Arial"/>
                <a:cs typeface="Arial"/>
                <a:sym typeface="Arial"/>
              </a:rPr>
              <a:t>El aislamiento de plástico codificado por colores aísla eléctricamente los cables entre sí e identifica cada par</a:t>
            </a:r>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pic>
        <p:nvPicPr>
          <p:cNvPr id="368" name="Google Shape;368;p33"/>
          <p:cNvPicPr preferRelativeResize="0"/>
          <p:nvPr>
            <p:ph idx="1" type="body"/>
          </p:nvPr>
        </p:nvPicPr>
        <p:blipFill rotWithShape="1">
          <a:blip r:embed="rId3">
            <a:alphaModFix/>
          </a:blip>
          <a:srcRect b="0" l="0" r="0" t="0"/>
          <a:stretch/>
        </p:blipFill>
        <p:spPr>
          <a:xfrm>
            <a:off x="469533" y="1661869"/>
            <a:ext cx="4394200" cy="207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cobre</a:t>
            </a:r>
            <a:br>
              <a:rPr lang="es-419"/>
            </a:br>
            <a:r>
              <a:rPr lang="es-419" sz="2400"/>
              <a:t>Cable coaxial</a:t>
            </a:r>
            <a:endParaRPr/>
          </a:p>
        </p:txBody>
      </p:sp>
      <p:sp>
        <p:nvSpPr>
          <p:cNvPr id="375" name="Google Shape;375;p34"/>
          <p:cNvSpPr txBox="1"/>
          <p:nvPr/>
        </p:nvSpPr>
        <p:spPr>
          <a:xfrm>
            <a:off x="241359" y="731837"/>
            <a:ext cx="464172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Consiste en lo siguiente:</a:t>
            </a:r>
            <a:endParaRPr/>
          </a:p>
          <a:p>
            <a:pPr indent="-342900" lvl="0" marL="342900" marR="0" rtl="0" algn="l">
              <a:spcBef>
                <a:spcPts val="0"/>
              </a:spcBef>
              <a:spcAft>
                <a:spcPts val="0"/>
              </a:spcAft>
              <a:buClr>
                <a:srgbClr val="000000"/>
              </a:buClr>
              <a:buSzPts val="1400"/>
              <a:buFont typeface="Arial"/>
              <a:buAutoNum type="arabicPeriod"/>
            </a:pPr>
            <a:r>
              <a:rPr lang="es-419" sz="1400">
                <a:solidFill>
                  <a:srgbClr val="000000"/>
                </a:solidFill>
                <a:latin typeface="Arial"/>
                <a:ea typeface="Arial"/>
                <a:cs typeface="Arial"/>
                <a:sym typeface="Arial"/>
              </a:rPr>
              <a:t>Cubierta de cable exterior para evitar daños físicos menores</a:t>
            </a:r>
            <a:endParaRPr/>
          </a:p>
          <a:p>
            <a:pPr indent="-342900" lvl="0" marL="342900" marR="0" rtl="0" algn="l">
              <a:spcBef>
                <a:spcPts val="0"/>
              </a:spcBef>
              <a:spcAft>
                <a:spcPts val="0"/>
              </a:spcAft>
              <a:buClr>
                <a:srgbClr val="000000"/>
              </a:buClr>
              <a:buSzPts val="1400"/>
              <a:buFont typeface="Arial"/>
              <a:buAutoNum type="arabicPeriod"/>
            </a:pPr>
            <a:r>
              <a:rPr lang="es-419" sz="1400">
                <a:solidFill>
                  <a:srgbClr val="000000"/>
                </a:solidFill>
                <a:latin typeface="Arial"/>
                <a:ea typeface="Arial"/>
                <a:cs typeface="Arial"/>
                <a:sym typeface="Arial"/>
              </a:rPr>
              <a:t>Una trenza de cobre tejida, o lámina metálica, actúa como el segundo cable en el circuito y como un escudo para el conductor interno.</a:t>
            </a:r>
            <a:endParaRPr/>
          </a:p>
          <a:p>
            <a:pPr indent="-342900" lvl="0" marL="342900" marR="0" rtl="0" algn="l">
              <a:spcBef>
                <a:spcPts val="0"/>
              </a:spcBef>
              <a:spcAft>
                <a:spcPts val="0"/>
              </a:spcAft>
              <a:buClr>
                <a:srgbClr val="000000"/>
              </a:buClr>
              <a:buSzPts val="1400"/>
              <a:buFont typeface="Arial"/>
              <a:buAutoNum type="arabicPeriod"/>
            </a:pPr>
            <a:r>
              <a:rPr lang="es-419" sz="1400">
                <a:solidFill>
                  <a:srgbClr val="000000"/>
                </a:solidFill>
                <a:latin typeface="Arial"/>
                <a:ea typeface="Arial"/>
                <a:cs typeface="Arial"/>
                <a:sym typeface="Arial"/>
              </a:rPr>
              <a:t>Una capa de aislamiento de plástico flexible</a:t>
            </a:r>
            <a:endParaRPr/>
          </a:p>
          <a:p>
            <a:pPr indent="-342900" lvl="0" marL="342900" marR="0" rtl="0" algn="l">
              <a:spcBef>
                <a:spcPts val="0"/>
              </a:spcBef>
              <a:spcAft>
                <a:spcPts val="0"/>
              </a:spcAft>
              <a:buClr>
                <a:srgbClr val="000000"/>
              </a:buClr>
              <a:buSzPts val="1400"/>
              <a:buFont typeface="Arial"/>
              <a:buAutoNum type="arabicPeriod"/>
            </a:pPr>
            <a:r>
              <a:rPr lang="es-419" sz="1400">
                <a:solidFill>
                  <a:srgbClr val="000000"/>
                </a:solidFill>
                <a:latin typeface="Arial"/>
                <a:ea typeface="Arial"/>
                <a:cs typeface="Arial"/>
                <a:sym typeface="Arial"/>
              </a:rPr>
              <a:t>Se utiliza un conductor de cobre para transmitir las señales electrónicas.</a:t>
            </a:r>
            <a:endParaRPr/>
          </a:p>
          <a:p>
            <a:pPr indent="0" lvl="0" marL="0" marR="0" rtl="0" algn="l">
              <a:spcBef>
                <a:spcPts val="0"/>
              </a:spcBef>
              <a:spcAft>
                <a:spcPts val="0"/>
              </a:spcAft>
              <a:buNone/>
            </a:pPr>
            <a:r>
              <a:t/>
            </a:r>
            <a:endParaRPr sz="1400">
              <a:solidFill>
                <a:srgbClr val="000000"/>
              </a:solidFill>
              <a:latin typeface="Arial"/>
              <a:ea typeface="Arial"/>
              <a:cs typeface="Arial"/>
              <a:sym typeface="Arial"/>
            </a:endParaRPr>
          </a:p>
          <a:p>
            <a:pPr indent="0" lvl="0" marL="0" marR="0" rtl="0" algn="l">
              <a:spcBef>
                <a:spcPts val="0"/>
              </a:spcBef>
              <a:spcAft>
                <a:spcPts val="0"/>
              </a:spcAft>
              <a:buNone/>
            </a:pPr>
            <a:r>
              <a:rPr lang="es-419" sz="1400">
                <a:solidFill>
                  <a:srgbClr val="000000"/>
                </a:solidFill>
                <a:latin typeface="Arial"/>
                <a:ea typeface="Arial"/>
                <a:cs typeface="Arial"/>
                <a:sym typeface="Arial"/>
              </a:rPr>
              <a:t>Existen diferentes tipos de conectores con cable coaxial.</a:t>
            </a:r>
            <a:endParaRPr/>
          </a:p>
          <a:p>
            <a:pPr indent="0" lvl="0" marL="0" marR="0" rtl="0" algn="l">
              <a:spcBef>
                <a:spcPts val="0"/>
              </a:spcBef>
              <a:spcAft>
                <a:spcPts val="0"/>
              </a:spcAft>
              <a:buNone/>
            </a:pPr>
            <a:r>
              <a:t/>
            </a:r>
            <a:endParaRPr sz="1400">
              <a:solidFill>
                <a:srgbClr val="000000"/>
              </a:solidFill>
              <a:latin typeface="Arial"/>
              <a:ea typeface="Arial"/>
              <a:cs typeface="Arial"/>
              <a:sym typeface="Arial"/>
            </a:endParaRPr>
          </a:p>
          <a:p>
            <a:pPr indent="0" lvl="0" marL="0" marR="0" rtl="0" algn="l">
              <a:spcBef>
                <a:spcPts val="0"/>
              </a:spcBef>
              <a:spcAft>
                <a:spcPts val="0"/>
              </a:spcAft>
              <a:buNone/>
            </a:pPr>
            <a:r>
              <a:rPr lang="es-419" sz="1400">
                <a:solidFill>
                  <a:srgbClr val="000000"/>
                </a:solidFill>
                <a:latin typeface="Arial"/>
                <a:ea typeface="Arial"/>
                <a:cs typeface="Arial"/>
                <a:sym typeface="Arial"/>
              </a:rPr>
              <a:t>De uso general en las siguientes situaciones:</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Instalaciones inalámbricas: </a:t>
            </a:r>
            <a:r>
              <a:rPr b="1" lang="es-419" sz="1400">
                <a:solidFill>
                  <a:srgbClr val="000000"/>
                </a:solidFill>
                <a:latin typeface="Arial"/>
                <a:ea typeface="Arial"/>
                <a:cs typeface="Arial"/>
                <a:sym typeface="Arial"/>
              </a:rPr>
              <a:t>-</a:t>
            </a:r>
            <a:r>
              <a:rPr lang="es-419" sz="1400">
                <a:solidFill>
                  <a:srgbClr val="000000"/>
                </a:solidFill>
                <a:latin typeface="Arial"/>
                <a:ea typeface="Arial"/>
                <a:cs typeface="Arial"/>
                <a:sym typeface="Arial"/>
              </a:rPr>
              <a:t>conecte antenas a dispositivos inalámbricos</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Instalaciones de Internet por cable </a:t>
            </a:r>
            <a:r>
              <a:rPr b="1" lang="es-419" sz="1400">
                <a:solidFill>
                  <a:srgbClr val="000000"/>
                </a:solidFill>
                <a:latin typeface="Arial"/>
                <a:ea typeface="Arial"/>
                <a:cs typeface="Arial"/>
                <a:sym typeface="Arial"/>
              </a:rPr>
              <a:t>-</a:t>
            </a:r>
            <a:r>
              <a:rPr lang="es-419" sz="1400">
                <a:solidFill>
                  <a:srgbClr val="000000"/>
                </a:solidFill>
                <a:latin typeface="Arial"/>
                <a:ea typeface="Arial"/>
                <a:cs typeface="Arial"/>
                <a:sym typeface="Arial"/>
              </a:rPr>
              <a:t> cableado de las instalaciones del cliente</a:t>
            </a:r>
            <a:endParaRPr/>
          </a:p>
        </p:txBody>
      </p:sp>
      <p:pic>
        <p:nvPicPr>
          <p:cNvPr id="376" name="Google Shape;376;p34"/>
          <p:cNvPicPr preferRelativeResize="0"/>
          <p:nvPr>
            <p:ph idx="1" type="body"/>
          </p:nvPr>
        </p:nvPicPr>
        <p:blipFill rotWithShape="1">
          <a:blip r:embed="rId3">
            <a:alphaModFix/>
          </a:blip>
          <a:srcRect b="0" l="0" r="0" t="0"/>
          <a:stretch/>
        </p:blipFill>
        <p:spPr>
          <a:xfrm>
            <a:off x="4996600" y="875488"/>
            <a:ext cx="3831613" cy="1176372"/>
          </a:xfrm>
          <a:prstGeom prst="rect">
            <a:avLst/>
          </a:prstGeom>
          <a:noFill/>
          <a:ln>
            <a:noFill/>
          </a:ln>
        </p:spPr>
      </p:pic>
      <p:pic>
        <p:nvPicPr>
          <p:cNvPr id="377" name="Google Shape;377;p34"/>
          <p:cNvPicPr preferRelativeResize="0"/>
          <p:nvPr/>
        </p:nvPicPr>
        <p:blipFill rotWithShape="1">
          <a:blip r:embed="rId4">
            <a:alphaModFix/>
          </a:blip>
          <a:srcRect b="0" l="0" r="0" t="0"/>
          <a:stretch/>
        </p:blipFill>
        <p:spPr>
          <a:xfrm>
            <a:off x="4799565" y="2327486"/>
            <a:ext cx="4028648" cy="18580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a:t>Objetivos del módul</a:t>
            </a:r>
            <a:endParaRPr/>
          </a:p>
        </p:txBody>
      </p:sp>
      <p:sp>
        <p:nvSpPr>
          <p:cNvPr id="246" name="Google Shape;246;p17"/>
          <p:cNvSpPr/>
          <p:nvPr/>
        </p:nvSpPr>
        <p:spPr>
          <a:xfrm>
            <a:off x="169682" y="646783"/>
            <a:ext cx="8804635" cy="107721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es-419" sz="1600" u="none" cap="none" strike="noStrike">
                <a:solidFill>
                  <a:schemeClr val="dk1"/>
                </a:solidFill>
                <a:latin typeface="Arial"/>
                <a:ea typeface="Arial"/>
                <a:cs typeface="Arial"/>
                <a:sym typeface="Arial"/>
              </a:rPr>
              <a:t>Título del módulo: </a:t>
            </a:r>
            <a:r>
              <a:rPr b="0" i="0" lang="es-419" sz="1600" u="none" cap="none" strike="noStrike">
                <a:solidFill>
                  <a:schemeClr val="dk1"/>
                </a:solidFill>
                <a:latin typeface="Arial"/>
                <a:ea typeface="Arial"/>
                <a:cs typeface="Arial"/>
                <a:sym typeface="Arial"/>
              </a:rPr>
              <a:t>Capa física</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1" i="0" lang="es-419" sz="1600" u="none" cap="none" strike="noStrike">
                <a:solidFill>
                  <a:schemeClr val="dk1"/>
                </a:solidFill>
                <a:latin typeface="Arial"/>
                <a:ea typeface="Arial"/>
                <a:cs typeface="Arial"/>
                <a:sym typeface="Arial"/>
              </a:rPr>
              <a:t>Objetivo del módulo</a:t>
            </a:r>
            <a:r>
              <a:rPr b="0" i="0" lang="es-419" sz="1600" u="none" cap="none" strike="noStrike">
                <a:solidFill>
                  <a:schemeClr val="dk1"/>
                </a:solidFill>
                <a:latin typeface="Arial"/>
                <a:ea typeface="Arial"/>
                <a:cs typeface="Arial"/>
                <a:sym typeface="Arial"/>
              </a:rPr>
              <a:t>: explicar cómo los protocolos de capa física, los servicios y los medios de red admiten las comunicaciones a través de las redes de datos.</a:t>
            </a:r>
            <a:endParaRPr/>
          </a:p>
        </p:txBody>
      </p:sp>
      <p:graphicFrame>
        <p:nvGraphicFramePr>
          <p:cNvPr id="247" name="Google Shape;247;p17"/>
          <p:cNvGraphicFramePr/>
          <p:nvPr/>
        </p:nvGraphicFramePr>
        <p:xfrm>
          <a:off x="766914" y="1892353"/>
          <a:ext cx="3000000" cy="3000000"/>
        </p:xfrm>
        <a:graphic>
          <a:graphicData uri="http://schemas.openxmlformats.org/drawingml/2006/table">
            <a:tbl>
              <a:tblPr bandRow="1" firstCol="1" firstRow="1">
                <a:noFill/>
                <a:tableStyleId>{7644C025-C73F-4026-8A13-4D63C0964072}</a:tableStyleId>
              </a:tblPr>
              <a:tblGrid>
                <a:gridCol w="3802050"/>
                <a:gridCol w="3802050"/>
              </a:tblGrid>
              <a:tr h="216350">
                <a:tc>
                  <a:txBody>
                    <a:bodyPr/>
                    <a:lstStyle/>
                    <a:p>
                      <a:pPr indent="0" lvl="0" marL="0" marR="0" rtl="0" algn="l">
                        <a:lnSpc>
                          <a:spcPct val="107000"/>
                        </a:lnSpc>
                        <a:spcBef>
                          <a:spcPts val="0"/>
                        </a:spcBef>
                        <a:spcAft>
                          <a:spcPts val="0"/>
                        </a:spcAft>
                        <a:buNone/>
                      </a:pPr>
                      <a:r>
                        <a:rPr lang="es-419" sz="1200" u="none" cap="none" strike="noStrike"/>
                        <a:t>Título del tema</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t>Objetivo del tema</a:t>
                      </a:r>
                      <a:endParaRPr/>
                    </a:p>
                  </a:txBody>
                  <a:tcPr marT="0" marB="0" marR="68575" marL="68575"/>
                </a:tc>
              </a:tr>
              <a:tr h="444150">
                <a:tc>
                  <a:txBody>
                    <a:bodyPr/>
                    <a:lstStyle/>
                    <a:p>
                      <a:pPr indent="0" lvl="0" marL="0" marR="0" rtl="0" algn="l">
                        <a:lnSpc>
                          <a:spcPct val="107000"/>
                        </a:lnSpc>
                        <a:spcBef>
                          <a:spcPts val="0"/>
                        </a:spcBef>
                        <a:spcAft>
                          <a:spcPts val="0"/>
                        </a:spcAft>
                        <a:buNone/>
                      </a:pPr>
                      <a:r>
                        <a:rPr lang="es-419" sz="1200" u="none" cap="none" strike="noStrike"/>
                        <a:t>Propósito de la capa física</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Describa el propósito y las funciones de la capa física en la red.</a:t>
                      </a:r>
                      <a:endParaRPr/>
                    </a:p>
                  </a:txBody>
                  <a:tcPr marT="0" marB="0" marR="68575" marL="68575"/>
                </a:tc>
              </a:tr>
              <a:tr h="315925">
                <a:tc>
                  <a:txBody>
                    <a:bodyPr/>
                    <a:lstStyle/>
                    <a:p>
                      <a:pPr indent="0" lvl="0" marL="0" marR="0" rtl="0" algn="l">
                        <a:lnSpc>
                          <a:spcPct val="107000"/>
                        </a:lnSpc>
                        <a:spcBef>
                          <a:spcPts val="0"/>
                        </a:spcBef>
                        <a:spcAft>
                          <a:spcPts val="0"/>
                        </a:spcAft>
                        <a:buNone/>
                      </a:pPr>
                      <a:r>
                        <a:rPr lang="es-419" sz="1200" u="none" cap="none" strike="noStrike"/>
                        <a:t>Características de la capa física</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Describa las características de la capa física.</a:t>
                      </a:r>
                      <a:endParaRPr/>
                    </a:p>
                  </a:txBody>
                  <a:tcPr marT="0" marB="0" marR="68575" marL="68575"/>
                </a:tc>
              </a:tr>
              <a:tr h="444150">
                <a:tc>
                  <a:txBody>
                    <a:bodyPr/>
                    <a:lstStyle/>
                    <a:p>
                      <a:pPr indent="0" lvl="0" marL="0" marR="0" rtl="0" algn="l">
                        <a:lnSpc>
                          <a:spcPct val="107000"/>
                        </a:lnSpc>
                        <a:spcBef>
                          <a:spcPts val="0"/>
                        </a:spcBef>
                        <a:spcAft>
                          <a:spcPts val="0"/>
                        </a:spcAft>
                        <a:buNone/>
                      </a:pPr>
                      <a:r>
                        <a:rPr lang="es-419" sz="1200" u="none" cap="none" strike="noStrike"/>
                        <a:t>Cableado de cobre</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Identifique las características básicas del cableado de cobre.</a:t>
                      </a:r>
                      <a:endParaRPr/>
                    </a:p>
                  </a:txBody>
                  <a:tcPr marT="0" marB="0" marR="68575" marL="68575"/>
                </a:tc>
              </a:tr>
              <a:tr h="444150">
                <a:tc>
                  <a:txBody>
                    <a:bodyPr/>
                    <a:lstStyle/>
                    <a:p>
                      <a:pPr indent="0" lvl="0" marL="0" marR="0" rtl="0" algn="l">
                        <a:lnSpc>
                          <a:spcPct val="107000"/>
                        </a:lnSpc>
                        <a:spcBef>
                          <a:spcPts val="0"/>
                        </a:spcBef>
                        <a:spcAft>
                          <a:spcPts val="0"/>
                        </a:spcAft>
                        <a:buNone/>
                      </a:pPr>
                      <a:r>
                        <a:rPr lang="es-419" sz="1200" u="none" cap="none" strike="noStrike"/>
                        <a:t>Cableado UTP</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Explique cómo se utiliza el cable UTP en las redes Ethernet.</a:t>
                      </a:r>
                      <a:endParaRPr/>
                    </a:p>
                  </a:txBody>
                  <a:tcPr marT="0" marB="0" marR="68575" marL="68575"/>
                </a:tc>
              </a:tr>
              <a:tr h="444150">
                <a:tc>
                  <a:txBody>
                    <a:bodyPr/>
                    <a:lstStyle/>
                    <a:p>
                      <a:pPr indent="0" lvl="0" marL="0" marR="0" rtl="0" algn="l">
                        <a:lnSpc>
                          <a:spcPct val="107000"/>
                        </a:lnSpc>
                        <a:spcBef>
                          <a:spcPts val="0"/>
                        </a:spcBef>
                        <a:spcAft>
                          <a:spcPts val="0"/>
                        </a:spcAft>
                        <a:buNone/>
                      </a:pPr>
                      <a:r>
                        <a:rPr lang="es-419" sz="1200" u="none" cap="none" strike="noStrike"/>
                        <a:t>Cableado de fibra óptica</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Describir el cableado de fibra óptica y sus ventajas principales sobre otros medios.</a:t>
                      </a:r>
                      <a:endParaRPr/>
                    </a:p>
                  </a:txBody>
                  <a:tcPr marT="0" marB="0" marR="68575" marL="68575"/>
                </a:tc>
              </a:tr>
              <a:tr h="444150">
                <a:tc>
                  <a:txBody>
                    <a:bodyPr/>
                    <a:lstStyle/>
                    <a:p>
                      <a:pPr indent="0" lvl="0" marL="0" marR="0" rtl="0" algn="l">
                        <a:lnSpc>
                          <a:spcPct val="107000"/>
                        </a:lnSpc>
                        <a:spcBef>
                          <a:spcPts val="0"/>
                        </a:spcBef>
                        <a:spcAft>
                          <a:spcPts val="0"/>
                        </a:spcAft>
                        <a:buNone/>
                      </a:pPr>
                      <a:r>
                        <a:rPr lang="es-419" sz="1200" u="none" cap="none" strike="noStrike"/>
                        <a:t>Medios inalámbricos</a:t>
                      </a:r>
                      <a:endParaRPr/>
                    </a:p>
                  </a:txBody>
                  <a:tcPr marT="0" marB="0" marR="68575" marL="68575"/>
                </a:tc>
                <a:tc>
                  <a:txBody>
                    <a:bodyPr/>
                    <a:lstStyle/>
                    <a:p>
                      <a:pPr indent="0" lvl="0" marL="0" marR="0" rtl="0" algn="l">
                        <a:lnSpc>
                          <a:spcPct val="107000"/>
                        </a:lnSpc>
                        <a:spcBef>
                          <a:spcPts val="0"/>
                        </a:spcBef>
                        <a:spcAft>
                          <a:spcPts val="0"/>
                        </a:spcAft>
                        <a:buNone/>
                      </a:pPr>
                      <a:r>
                        <a:rPr lang="es-419" sz="1200" u="none" cap="none" strike="noStrike">
                          <a:solidFill>
                            <a:srgbClr val="000000"/>
                          </a:solidFill>
                        </a:rPr>
                        <a:t>Conecte dispositivos utilizando medios conectados por cable e inalámbricos.</a:t>
                      </a:r>
                      <a:endParaRPr/>
                    </a:p>
                  </a:txBody>
                  <a:tcPr marT="0" marB="0" marR="68575" marL="68575"/>
                </a:tc>
              </a:tr>
            </a:tbl>
          </a:graphicData>
        </a:graphic>
      </p:graphicFrame>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ctrTitle"/>
          </p:nvPr>
        </p:nvSpPr>
        <p:spPr>
          <a:xfrm>
            <a:off x="416425" y="1788160"/>
            <a:ext cx="7848344"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4.4 Cableado UTP</a:t>
            </a:r>
            <a:endParaRPr/>
          </a:p>
        </p:txBody>
      </p:sp>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6"/>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UTP </a:t>
            </a:r>
            <a:br>
              <a:rPr lang="es-419"/>
            </a:br>
            <a:r>
              <a:rPr lang="es-419" sz="2400"/>
              <a:t>Propiedades del cableado UTP</a:t>
            </a:r>
            <a:endParaRPr/>
          </a:p>
        </p:txBody>
      </p:sp>
      <p:sp>
        <p:nvSpPr>
          <p:cNvPr id="390" name="Google Shape;390;p36"/>
          <p:cNvSpPr txBox="1"/>
          <p:nvPr>
            <p:ph idx="1" type="body"/>
          </p:nvPr>
        </p:nvSpPr>
        <p:spPr>
          <a:xfrm>
            <a:off x="431971" y="902311"/>
            <a:ext cx="5203285" cy="3505566"/>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800"/>
              <a:buNone/>
            </a:pPr>
            <a:r>
              <a:rPr lang="es-419" sz="1800">
                <a:solidFill>
                  <a:srgbClr val="000000"/>
                </a:solidFill>
              </a:rPr>
              <a:t>UTP tiene cuatro pares de alambres de cobre codificados por colores trenzados y encerrados en una funda de plástico flexible. No se utiliza blindaje. UTP se basa en las siguientes propiedades para limitar la diafonía:</a:t>
            </a:r>
            <a:endParaRPr/>
          </a:p>
          <a:p>
            <a:pPr indent="-342899" lvl="1" marL="415984" rtl="0" algn="l">
              <a:lnSpc>
                <a:spcPct val="95000"/>
              </a:lnSpc>
              <a:spcBef>
                <a:spcPts val="600"/>
              </a:spcBef>
              <a:spcAft>
                <a:spcPts val="0"/>
              </a:spcAft>
              <a:buSzPts val="1600"/>
              <a:buFont typeface="Arial"/>
              <a:buChar char="•"/>
            </a:pPr>
            <a:r>
              <a:rPr lang="es-419" sz="1600">
                <a:solidFill>
                  <a:srgbClr val="000000"/>
                </a:solidFill>
              </a:rPr>
              <a:t>Cancelación - Cada cable en un par de cables utiliza polaridad opuesta. Un cable es negativo, el otro es positivo. Están retorcidos juntos y los campos magnéticos efectivamente se cancelan entre sí y fuera de EMI/RFI.</a:t>
            </a:r>
            <a:endParaRPr/>
          </a:p>
          <a:p>
            <a:pPr indent="-342899" lvl="1" marL="415984" rtl="0" algn="l">
              <a:lnSpc>
                <a:spcPct val="95000"/>
              </a:lnSpc>
              <a:spcBef>
                <a:spcPts val="600"/>
              </a:spcBef>
              <a:spcAft>
                <a:spcPts val="0"/>
              </a:spcAft>
              <a:buSzPts val="1600"/>
              <a:buFont typeface="Arial"/>
              <a:buChar char="•"/>
            </a:pPr>
            <a:r>
              <a:rPr lang="es-419" sz="1600">
                <a:solidFill>
                  <a:srgbClr val="000000"/>
                </a:solidFill>
              </a:rPr>
              <a:t>Variación en giros por pie en cada cable: cada cable se tuerce una cantidad diferente, lo que ayuda a evitar la diapasón entre los cables en el cable.</a:t>
            </a:r>
            <a:endParaRPr/>
          </a:p>
        </p:txBody>
      </p:sp>
      <p:pic>
        <p:nvPicPr>
          <p:cNvPr id="391" name="Google Shape;391;p36"/>
          <p:cNvPicPr preferRelativeResize="0"/>
          <p:nvPr/>
        </p:nvPicPr>
        <p:blipFill rotWithShape="1">
          <a:blip r:embed="rId3">
            <a:alphaModFix/>
          </a:blip>
          <a:srcRect b="0" l="0" r="0" t="0"/>
          <a:stretch/>
        </p:blipFill>
        <p:spPr>
          <a:xfrm>
            <a:off x="5635256" y="1518154"/>
            <a:ext cx="3387588" cy="18539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title"/>
          </p:nvPr>
        </p:nvSpPr>
        <p:spPr>
          <a:xfrm>
            <a:off x="0" y="0"/>
            <a:ext cx="5977851"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UTP</a:t>
            </a:r>
            <a:br>
              <a:rPr lang="es-419"/>
            </a:br>
            <a:r>
              <a:rPr lang="es-419" sz="2400"/>
              <a:t>Estándares y conectores de cableado UTP</a:t>
            </a:r>
            <a:endParaRPr/>
          </a:p>
        </p:txBody>
      </p:sp>
      <p:sp>
        <p:nvSpPr>
          <p:cNvPr id="398" name="Google Shape;398;p37"/>
          <p:cNvSpPr txBox="1"/>
          <p:nvPr>
            <p:ph idx="1" type="body"/>
          </p:nvPr>
        </p:nvSpPr>
        <p:spPr>
          <a:xfrm>
            <a:off x="207391" y="731838"/>
            <a:ext cx="5770460" cy="367604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600"/>
              <a:buNone/>
            </a:pPr>
            <a:r>
              <a:rPr lang="es-419" sz="1600">
                <a:solidFill>
                  <a:srgbClr val="000000"/>
                </a:solidFill>
              </a:rPr>
              <a:t>Los estándares para UTP son establecidos por la TIA/EIA. TIA/EIA-568 estandariza elementos como:</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Tipos de cables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Longitudes de cable</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Conectores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Terminación del cable</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Métodos de prueba</a:t>
            </a:r>
            <a:endParaRPr/>
          </a:p>
          <a:p>
            <a:pPr indent="0" lvl="0" marL="0" rtl="0" algn="l">
              <a:lnSpc>
                <a:spcPct val="100000"/>
              </a:lnSpc>
              <a:spcBef>
                <a:spcPts val="320"/>
              </a:spcBef>
              <a:spcAft>
                <a:spcPts val="0"/>
              </a:spcAft>
              <a:buSzPts val="1600"/>
              <a:buNone/>
            </a:pPr>
            <a:r>
              <a:t/>
            </a:r>
            <a:endParaRPr sz="1600">
              <a:solidFill>
                <a:srgbClr val="000000"/>
              </a:solidFill>
            </a:endParaRPr>
          </a:p>
          <a:p>
            <a:pPr indent="0" lvl="0" marL="0" rtl="0" algn="l">
              <a:lnSpc>
                <a:spcPct val="100000"/>
              </a:lnSpc>
              <a:spcBef>
                <a:spcPts val="320"/>
              </a:spcBef>
              <a:spcAft>
                <a:spcPts val="0"/>
              </a:spcAft>
              <a:buSzPts val="1600"/>
              <a:buNone/>
            </a:pPr>
            <a:r>
              <a:rPr lang="es-419" sz="1600">
                <a:solidFill>
                  <a:srgbClr val="000000"/>
                </a:solidFill>
              </a:rPr>
              <a:t>Los estándares eléctricos para el cableado de cobre son establecidos por el IEEE, que calientan el cable de acuerdo con su rendimiento. Entre los ejemplos, se encuentran los siguientes: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Categoría 3</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Categoría 5 y 5e</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Categoría 6</a:t>
            </a:r>
            <a:endParaRPr/>
          </a:p>
          <a:p>
            <a:pPr indent="0" lvl="0" marL="0" rtl="0" algn="l">
              <a:lnSpc>
                <a:spcPct val="100000"/>
              </a:lnSpc>
              <a:spcBef>
                <a:spcPts val="320"/>
              </a:spcBef>
              <a:spcAft>
                <a:spcPts val="0"/>
              </a:spcAft>
              <a:buSzPts val="1600"/>
              <a:buNone/>
            </a:pPr>
            <a:r>
              <a:t/>
            </a:r>
            <a:endParaRPr sz="1600">
              <a:solidFill>
                <a:srgbClr val="000000"/>
              </a:solidFill>
            </a:endParaRPr>
          </a:p>
        </p:txBody>
      </p:sp>
      <p:pic>
        <p:nvPicPr>
          <p:cNvPr id="399" name="Google Shape;399;p37"/>
          <p:cNvPicPr preferRelativeResize="0"/>
          <p:nvPr/>
        </p:nvPicPr>
        <p:blipFill rotWithShape="1">
          <a:blip r:embed="rId3">
            <a:alphaModFix/>
          </a:blip>
          <a:srcRect b="0" l="0" r="0" t="0"/>
          <a:stretch/>
        </p:blipFill>
        <p:spPr>
          <a:xfrm>
            <a:off x="5977851" y="365918"/>
            <a:ext cx="2797934" cy="43064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UTP</a:t>
            </a:r>
            <a:br>
              <a:rPr lang="es-419"/>
            </a:br>
            <a:r>
              <a:rPr lang="es-419" sz="2400"/>
              <a:t>Estándares y conectores de cableado UTP (Cont.)</a:t>
            </a:r>
            <a:endParaRPr/>
          </a:p>
        </p:txBody>
      </p:sp>
      <p:pic>
        <p:nvPicPr>
          <p:cNvPr id="406" name="Google Shape;406;p38"/>
          <p:cNvPicPr preferRelativeResize="0"/>
          <p:nvPr/>
        </p:nvPicPr>
        <p:blipFill rotWithShape="1">
          <a:blip r:embed="rId3">
            <a:alphaModFix/>
          </a:blip>
          <a:srcRect b="0" l="0" r="0" t="0"/>
          <a:stretch/>
        </p:blipFill>
        <p:spPr>
          <a:xfrm>
            <a:off x="681322" y="731837"/>
            <a:ext cx="1152743" cy="1741377"/>
          </a:xfrm>
          <a:prstGeom prst="rect">
            <a:avLst/>
          </a:prstGeom>
          <a:noFill/>
          <a:ln>
            <a:noFill/>
          </a:ln>
        </p:spPr>
      </p:pic>
      <p:pic>
        <p:nvPicPr>
          <p:cNvPr id="407" name="Google Shape;407;p38"/>
          <p:cNvPicPr preferRelativeResize="0"/>
          <p:nvPr/>
        </p:nvPicPr>
        <p:blipFill rotWithShape="1">
          <a:blip r:embed="rId4">
            <a:alphaModFix/>
          </a:blip>
          <a:srcRect b="0" l="0" r="0" t="0"/>
          <a:stretch/>
        </p:blipFill>
        <p:spPr>
          <a:xfrm>
            <a:off x="2041326" y="939092"/>
            <a:ext cx="1503672" cy="1257744"/>
          </a:xfrm>
          <a:prstGeom prst="rect">
            <a:avLst/>
          </a:prstGeom>
          <a:noFill/>
          <a:ln>
            <a:noFill/>
          </a:ln>
        </p:spPr>
      </p:pic>
      <p:sp>
        <p:nvSpPr>
          <p:cNvPr id="408" name="Google Shape;408;p38"/>
          <p:cNvSpPr txBox="1"/>
          <p:nvPr/>
        </p:nvSpPr>
        <p:spPr>
          <a:xfrm>
            <a:off x="1483300" y="2282255"/>
            <a:ext cx="15376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chemeClr val="dk1"/>
                </a:solidFill>
                <a:latin typeface="Arial"/>
                <a:ea typeface="Arial"/>
                <a:cs typeface="Arial"/>
                <a:sym typeface="Arial"/>
              </a:rPr>
              <a:t>Conector RJ-45</a:t>
            </a:r>
            <a:endParaRPr/>
          </a:p>
        </p:txBody>
      </p:sp>
      <p:pic>
        <p:nvPicPr>
          <p:cNvPr id="409" name="Google Shape;409;p38"/>
          <p:cNvPicPr preferRelativeResize="0"/>
          <p:nvPr/>
        </p:nvPicPr>
        <p:blipFill rotWithShape="1">
          <a:blip r:embed="rId5">
            <a:alphaModFix/>
          </a:blip>
          <a:srcRect b="0" l="0" r="0" t="0"/>
          <a:stretch/>
        </p:blipFill>
        <p:spPr>
          <a:xfrm>
            <a:off x="850041" y="2983229"/>
            <a:ext cx="951656" cy="1257744"/>
          </a:xfrm>
          <a:prstGeom prst="rect">
            <a:avLst/>
          </a:prstGeom>
          <a:noFill/>
          <a:ln>
            <a:noFill/>
          </a:ln>
        </p:spPr>
      </p:pic>
      <p:pic>
        <p:nvPicPr>
          <p:cNvPr id="410" name="Google Shape;410;p38"/>
          <p:cNvPicPr preferRelativeResize="0"/>
          <p:nvPr/>
        </p:nvPicPr>
        <p:blipFill rotWithShape="1">
          <a:blip r:embed="rId6">
            <a:alphaModFix/>
          </a:blip>
          <a:srcRect b="0" l="0" r="0" t="0"/>
          <a:stretch/>
        </p:blipFill>
        <p:spPr>
          <a:xfrm>
            <a:off x="2365693" y="2983229"/>
            <a:ext cx="1413464" cy="1257743"/>
          </a:xfrm>
          <a:prstGeom prst="rect">
            <a:avLst/>
          </a:prstGeom>
          <a:noFill/>
          <a:ln>
            <a:noFill/>
          </a:ln>
        </p:spPr>
      </p:pic>
      <p:sp>
        <p:nvSpPr>
          <p:cNvPr id="411" name="Google Shape;411;p38"/>
          <p:cNvSpPr txBox="1"/>
          <p:nvPr/>
        </p:nvSpPr>
        <p:spPr>
          <a:xfrm>
            <a:off x="1538831" y="4326392"/>
            <a:ext cx="12602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chemeClr val="dk1"/>
                </a:solidFill>
                <a:latin typeface="Arial"/>
                <a:ea typeface="Arial"/>
                <a:cs typeface="Arial"/>
                <a:sym typeface="Arial"/>
              </a:rPr>
              <a:t>Enchufe RJ-45</a:t>
            </a:r>
            <a:endParaRPr/>
          </a:p>
        </p:txBody>
      </p:sp>
      <p:pic>
        <p:nvPicPr>
          <p:cNvPr id="412" name="Google Shape;412;p38"/>
          <p:cNvPicPr preferRelativeResize="0"/>
          <p:nvPr/>
        </p:nvPicPr>
        <p:blipFill rotWithShape="1">
          <a:blip r:embed="rId7">
            <a:alphaModFix/>
          </a:blip>
          <a:srcRect b="0" l="0" r="0" t="0"/>
          <a:stretch/>
        </p:blipFill>
        <p:spPr>
          <a:xfrm>
            <a:off x="5891233" y="882948"/>
            <a:ext cx="2571445" cy="1370032"/>
          </a:xfrm>
          <a:prstGeom prst="rect">
            <a:avLst/>
          </a:prstGeom>
          <a:noFill/>
          <a:ln>
            <a:noFill/>
          </a:ln>
        </p:spPr>
      </p:pic>
      <p:sp>
        <p:nvSpPr>
          <p:cNvPr id="413" name="Google Shape;413;p38"/>
          <p:cNvSpPr txBox="1"/>
          <p:nvPr/>
        </p:nvSpPr>
        <p:spPr>
          <a:xfrm>
            <a:off x="5891233" y="2250202"/>
            <a:ext cx="247048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chemeClr val="dk1"/>
                </a:solidFill>
                <a:latin typeface="Arial"/>
                <a:ea typeface="Arial"/>
                <a:cs typeface="Arial"/>
                <a:sym typeface="Arial"/>
              </a:rPr>
              <a:t>Cable UTP mal terminado</a:t>
            </a:r>
            <a:endParaRPr/>
          </a:p>
        </p:txBody>
      </p:sp>
      <p:pic>
        <p:nvPicPr>
          <p:cNvPr id="414" name="Google Shape;414;p38"/>
          <p:cNvPicPr preferRelativeResize="0"/>
          <p:nvPr/>
        </p:nvPicPr>
        <p:blipFill rotWithShape="1">
          <a:blip r:embed="rId8">
            <a:alphaModFix/>
          </a:blip>
          <a:srcRect b="0" l="0" r="0" t="0"/>
          <a:stretch/>
        </p:blipFill>
        <p:spPr>
          <a:xfrm>
            <a:off x="5816009" y="2659010"/>
            <a:ext cx="2477950" cy="1347839"/>
          </a:xfrm>
          <a:prstGeom prst="rect">
            <a:avLst/>
          </a:prstGeom>
          <a:noFill/>
          <a:ln>
            <a:noFill/>
          </a:ln>
        </p:spPr>
      </p:pic>
      <p:sp>
        <p:nvSpPr>
          <p:cNvPr id="415" name="Google Shape;415;p38"/>
          <p:cNvSpPr txBox="1"/>
          <p:nvPr/>
        </p:nvSpPr>
        <p:spPr>
          <a:xfrm>
            <a:off x="5891232" y="4006849"/>
            <a:ext cx="26692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chemeClr val="dk1"/>
                </a:solidFill>
                <a:latin typeface="Arial"/>
                <a:ea typeface="Arial"/>
                <a:cs typeface="Arial"/>
                <a:sym typeface="Arial"/>
              </a:rPr>
              <a:t>Cable UTP correctamente terminado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type="title"/>
          </p:nvPr>
        </p:nvSpPr>
        <p:spPr>
          <a:xfrm>
            <a:off x="0" y="8506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UTP</a:t>
            </a:r>
            <a:br>
              <a:rPr lang="es-419"/>
            </a:br>
            <a:r>
              <a:rPr lang="es-419" sz="2400"/>
              <a:t>Directo y Crossover Cables UTP </a:t>
            </a:r>
            <a:endParaRPr/>
          </a:p>
        </p:txBody>
      </p:sp>
      <p:pic>
        <p:nvPicPr>
          <p:cNvPr id="422" name="Google Shape;422;p39"/>
          <p:cNvPicPr preferRelativeResize="0"/>
          <p:nvPr/>
        </p:nvPicPr>
        <p:blipFill rotWithShape="1">
          <a:blip r:embed="rId3">
            <a:alphaModFix/>
          </a:blip>
          <a:srcRect b="0" l="0" r="0" t="0"/>
          <a:stretch/>
        </p:blipFill>
        <p:spPr>
          <a:xfrm>
            <a:off x="2413590" y="877403"/>
            <a:ext cx="3742125" cy="1813242"/>
          </a:xfrm>
          <a:prstGeom prst="rect">
            <a:avLst/>
          </a:prstGeom>
          <a:noFill/>
          <a:ln>
            <a:noFill/>
          </a:ln>
        </p:spPr>
      </p:pic>
      <p:graphicFrame>
        <p:nvGraphicFramePr>
          <p:cNvPr id="423" name="Google Shape;423;p39"/>
          <p:cNvGraphicFramePr/>
          <p:nvPr/>
        </p:nvGraphicFramePr>
        <p:xfrm>
          <a:off x="769088" y="2751151"/>
          <a:ext cx="3000000" cy="3000000"/>
        </p:xfrm>
        <a:graphic>
          <a:graphicData uri="http://schemas.openxmlformats.org/drawingml/2006/table">
            <a:tbl>
              <a:tblPr bandRow="1" firstRow="1">
                <a:noFill/>
                <a:tableStyleId>{7644C025-C73F-4026-8A13-4D63C0964072}</a:tableStyleId>
              </a:tblPr>
              <a:tblGrid>
                <a:gridCol w="2324975"/>
                <a:gridCol w="2413600"/>
                <a:gridCol w="2837825"/>
              </a:tblGrid>
              <a:tr h="370850">
                <a:tc>
                  <a:txBody>
                    <a:bodyPr/>
                    <a:lstStyle/>
                    <a:p>
                      <a:pPr indent="0" lvl="0" marL="0" marR="0" rtl="0" algn="l">
                        <a:spcBef>
                          <a:spcPts val="0"/>
                        </a:spcBef>
                        <a:spcAft>
                          <a:spcPts val="0"/>
                        </a:spcAft>
                        <a:buNone/>
                      </a:pPr>
                      <a:r>
                        <a:rPr lang="es-419" sz="1200" u="none" cap="none" strike="noStrike"/>
                        <a:t>Tipo de cable</a:t>
                      </a:r>
                      <a:endParaRPr/>
                    </a:p>
                  </a:txBody>
                  <a:tcPr marT="45725" marB="45725" marR="91450" marL="91450"/>
                </a:tc>
                <a:tc>
                  <a:txBody>
                    <a:bodyPr/>
                    <a:lstStyle/>
                    <a:p>
                      <a:pPr indent="0" lvl="0" marL="0" marR="0" rtl="0" algn="l">
                        <a:spcBef>
                          <a:spcPts val="0"/>
                        </a:spcBef>
                        <a:spcAft>
                          <a:spcPts val="0"/>
                        </a:spcAft>
                        <a:buNone/>
                      </a:pPr>
                      <a:r>
                        <a:rPr lang="es-419" sz="1200" u="none" cap="none" strike="noStrike"/>
                        <a:t>Estándar</a:t>
                      </a:r>
                      <a:endParaRPr/>
                    </a:p>
                  </a:txBody>
                  <a:tcPr marT="45725" marB="45725" marR="91450" marL="91450"/>
                </a:tc>
                <a:tc>
                  <a:txBody>
                    <a:bodyPr/>
                    <a:lstStyle/>
                    <a:p>
                      <a:pPr indent="0" lvl="0" marL="0" marR="0" rtl="0" algn="l">
                        <a:spcBef>
                          <a:spcPts val="0"/>
                        </a:spcBef>
                        <a:spcAft>
                          <a:spcPts val="0"/>
                        </a:spcAft>
                        <a:buNone/>
                      </a:pPr>
                      <a:r>
                        <a:rPr lang="es-419" sz="1200" u="none" cap="none" strike="noStrike"/>
                        <a:t>Aplicación</a:t>
                      </a:r>
                      <a:endParaRPr/>
                    </a:p>
                  </a:txBody>
                  <a:tcPr marT="45725" marB="45725" marR="91450" marL="91450"/>
                </a:tc>
              </a:tr>
              <a:tr h="370850">
                <a:tc>
                  <a:txBody>
                    <a:bodyPr/>
                    <a:lstStyle/>
                    <a:p>
                      <a:pPr indent="0" lvl="0" marL="0" marR="0" rtl="0" algn="l">
                        <a:spcBef>
                          <a:spcPts val="0"/>
                        </a:spcBef>
                        <a:spcAft>
                          <a:spcPts val="0"/>
                        </a:spcAft>
                        <a:buNone/>
                      </a:pPr>
                      <a:r>
                        <a:rPr lang="es-419" sz="1200" u="none" cap="none" strike="noStrike">
                          <a:solidFill>
                            <a:srgbClr val="000000"/>
                          </a:solidFill>
                        </a:rPr>
                        <a:t>Cable directo de Ethernet</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Ambos extremos T568A o T568B</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Host a dispositivo de red</a:t>
                      </a:r>
                      <a:endParaRPr/>
                    </a:p>
                  </a:txBody>
                  <a:tcPr marT="45725" marB="45725" marR="91450" marL="91450"/>
                </a:tc>
              </a:tr>
              <a:tr h="370850">
                <a:tc>
                  <a:txBody>
                    <a:bodyPr/>
                    <a:lstStyle/>
                    <a:p>
                      <a:pPr indent="0" lvl="0" marL="0" marR="0" rtl="0" algn="l">
                        <a:spcBef>
                          <a:spcPts val="0"/>
                        </a:spcBef>
                        <a:spcAft>
                          <a:spcPts val="0"/>
                        </a:spcAft>
                        <a:buNone/>
                      </a:pPr>
                      <a:r>
                        <a:rPr lang="es-419" sz="1200" u="none" cap="none" strike="noStrike">
                          <a:solidFill>
                            <a:srgbClr val="000000"/>
                          </a:solidFill>
                        </a:rPr>
                        <a:t>Ethernet Crossover *</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Un extremo T568A, otro extremo T568B.</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Host a host, conmutador a conmutador, enrutador a enrutador</a:t>
                      </a:r>
                      <a:endParaRPr/>
                    </a:p>
                  </a:txBody>
                  <a:tcPr marT="45725" marB="45725" marR="91450" marL="91450"/>
                </a:tc>
              </a:tr>
              <a:tr h="122250">
                <a:tc gridSpan="3">
                  <a:txBody>
                    <a:bodyPr/>
                    <a:lstStyle/>
                    <a:p>
                      <a:pPr indent="0" lvl="0" marL="0" marR="0" rtl="0" algn="l">
                        <a:spcBef>
                          <a:spcPts val="0"/>
                        </a:spcBef>
                        <a:spcAft>
                          <a:spcPts val="0"/>
                        </a:spcAft>
                        <a:buNone/>
                      </a:pPr>
                      <a:r>
                        <a:rPr lang="es-419" sz="1100" u="none" cap="none" strike="noStrike">
                          <a:solidFill>
                            <a:srgbClr val="000000"/>
                          </a:solidFill>
                        </a:rPr>
                        <a:t>* Considerado heredado debido a que la mayoría de las NIC utilizan Auto-MDIX para detectar el tipo de cable y la conexión completa</a:t>
                      </a:r>
                      <a:endParaRPr/>
                    </a:p>
                  </a:txBody>
                  <a:tcPr marT="45725" marB="45725" marR="91450" marL="91450"/>
                </a:tc>
                <a:tc hMerge="1"/>
                <a:tc hMerge="1"/>
              </a:tr>
              <a:tr h="370850">
                <a:tc>
                  <a:txBody>
                    <a:bodyPr/>
                    <a:lstStyle/>
                    <a:p>
                      <a:pPr indent="0" lvl="0" marL="0" marR="0" rtl="0" algn="l">
                        <a:spcBef>
                          <a:spcPts val="0"/>
                        </a:spcBef>
                        <a:spcAft>
                          <a:spcPts val="0"/>
                        </a:spcAft>
                        <a:buNone/>
                      </a:pPr>
                      <a:r>
                        <a:rPr lang="es-419" sz="1200" u="none" cap="none" strike="noStrike">
                          <a:solidFill>
                            <a:srgbClr val="000000"/>
                          </a:solidFill>
                        </a:rPr>
                        <a:t>De consola</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Propiedad exclusiva de Cisco</a:t>
                      </a:r>
                      <a:endParaRPr/>
                    </a:p>
                  </a:txBody>
                  <a:tcPr marT="45725" marB="45725" marR="91450" marL="91450"/>
                </a:tc>
                <a:tc>
                  <a:txBody>
                    <a:bodyPr/>
                    <a:lstStyle/>
                    <a:p>
                      <a:pPr indent="0" lvl="0" marL="0" marR="0" rtl="0" algn="l">
                        <a:spcBef>
                          <a:spcPts val="0"/>
                        </a:spcBef>
                        <a:spcAft>
                          <a:spcPts val="0"/>
                        </a:spcAft>
                        <a:buNone/>
                      </a:pPr>
                      <a:r>
                        <a:rPr lang="es-419" sz="1200" u="none" cap="none" strike="noStrike">
                          <a:solidFill>
                            <a:srgbClr val="000000"/>
                          </a:solidFill>
                        </a:rPr>
                        <a:t>Puerto serie del host al puerto del router o de la consola del conmutador, mediante un adaptador</a:t>
                      </a:r>
                      <a:endParaRPr/>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0"/>
          <p:cNvSpPr txBox="1"/>
          <p:nvPr>
            <p:ph type="ctrTitle"/>
          </p:nvPr>
        </p:nvSpPr>
        <p:spPr>
          <a:xfrm>
            <a:off x="416425" y="1788160"/>
            <a:ext cx="7848344"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4.5 Cableado de fibra óptica</a:t>
            </a: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 </a:t>
            </a:r>
            <a:br>
              <a:rPr lang="es-419"/>
            </a:br>
            <a:r>
              <a:rPr lang="es-419" sz="2400"/>
              <a:t>Propiedades del cableado de fibra óptica</a:t>
            </a:r>
            <a:endParaRPr/>
          </a:p>
        </p:txBody>
      </p:sp>
      <p:sp>
        <p:nvSpPr>
          <p:cNvPr id="436" name="Google Shape;436;p41"/>
          <p:cNvSpPr txBox="1"/>
          <p:nvPr>
            <p:ph idx="1" type="body"/>
          </p:nvPr>
        </p:nvSpPr>
        <p:spPr>
          <a:xfrm>
            <a:off x="431971" y="902311"/>
            <a:ext cx="7755099" cy="3505566"/>
          </a:xfrm>
          <a:prstGeom prst="rect">
            <a:avLst/>
          </a:prstGeom>
          <a:noFill/>
          <a:ln>
            <a:noFill/>
          </a:ln>
        </p:spPr>
        <p:txBody>
          <a:bodyPr anchorCtr="0" anchor="t" bIns="45700" lIns="91400" spcFirstLastPara="1" rIns="91400" wrap="square" tIns="45700">
            <a:noAutofit/>
          </a:bodyPr>
          <a:lstStyle/>
          <a:p>
            <a:pPr indent="-342900" lvl="0" marL="342900" rtl="0" algn="l">
              <a:lnSpc>
                <a:spcPct val="100000"/>
              </a:lnSpc>
              <a:spcBef>
                <a:spcPts val="0"/>
              </a:spcBef>
              <a:spcAft>
                <a:spcPts val="0"/>
              </a:spcAft>
              <a:buSzPts val="1600"/>
              <a:buFont typeface="Arial"/>
              <a:buChar char="•"/>
            </a:pPr>
            <a:r>
              <a:rPr lang="es-419" sz="1600">
                <a:solidFill>
                  <a:srgbClr val="000000"/>
                </a:solidFill>
              </a:rPr>
              <a:t>No es tan común como UTP debido al gasto involucrado</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Ideal para algunos escenarios de redes</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Propiedades del cableado de fibra óptica</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Menos susceptible a la atenuación y completamente inmune a la EMI/RFI</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Hecho de hebras flexibles y extremadamente finas de vidrio muy puro.</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Utiliza un láser o LED para codificar bits como pulsos de luz</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El cable de fibra óptica actúa como una guía de onda para transmitir luz entre los dos extremos con una mínima pérdida de señal.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type="title"/>
          </p:nvPr>
        </p:nvSpPr>
        <p:spPr>
          <a:xfrm>
            <a:off x="0" y="-9427"/>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a:t>
            </a:r>
            <a:br>
              <a:rPr lang="es-419"/>
            </a:br>
            <a:r>
              <a:rPr lang="es-419" sz="2400"/>
              <a:t>Tipos de medios de fibra</a:t>
            </a:r>
            <a:endParaRPr/>
          </a:p>
        </p:txBody>
      </p:sp>
      <p:sp>
        <p:nvSpPr>
          <p:cNvPr id="443" name="Google Shape;443;p42"/>
          <p:cNvSpPr txBox="1"/>
          <p:nvPr/>
        </p:nvSpPr>
        <p:spPr>
          <a:xfrm>
            <a:off x="1223992" y="776263"/>
            <a:ext cx="185820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600">
                <a:solidFill>
                  <a:schemeClr val="dk1"/>
                </a:solidFill>
                <a:latin typeface="Arial"/>
                <a:ea typeface="Arial"/>
                <a:cs typeface="Arial"/>
                <a:sym typeface="Arial"/>
              </a:rPr>
              <a:t>Fibra monomodo</a:t>
            </a:r>
            <a:endParaRPr/>
          </a:p>
        </p:txBody>
      </p:sp>
      <p:sp>
        <p:nvSpPr>
          <p:cNvPr id="444" name="Google Shape;444;p42"/>
          <p:cNvSpPr txBox="1"/>
          <p:nvPr/>
        </p:nvSpPr>
        <p:spPr>
          <a:xfrm>
            <a:off x="856904" y="3044268"/>
            <a:ext cx="2592376"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Núcleo muy pequeño</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Utiliza costosos láseres.</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Aplicaciones de larga distancia</a:t>
            </a:r>
            <a:endParaRPr/>
          </a:p>
        </p:txBody>
      </p:sp>
      <p:pic>
        <p:nvPicPr>
          <p:cNvPr id="445" name="Google Shape;445;p42"/>
          <p:cNvPicPr preferRelativeResize="0"/>
          <p:nvPr/>
        </p:nvPicPr>
        <p:blipFill rotWithShape="1">
          <a:blip r:embed="rId3">
            <a:alphaModFix/>
          </a:blip>
          <a:srcRect b="0" l="0" r="0" t="0"/>
          <a:stretch/>
        </p:blipFill>
        <p:spPr>
          <a:xfrm>
            <a:off x="404037" y="1159244"/>
            <a:ext cx="3498112" cy="1826949"/>
          </a:xfrm>
          <a:prstGeom prst="rect">
            <a:avLst/>
          </a:prstGeom>
          <a:noFill/>
          <a:ln>
            <a:noFill/>
          </a:ln>
        </p:spPr>
      </p:pic>
      <p:sp>
        <p:nvSpPr>
          <p:cNvPr id="446" name="Google Shape;446;p42"/>
          <p:cNvSpPr txBox="1"/>
          <p:nvPr/>
        </p:nvSpPr>
        <p:spPr>
          <a:xfrm>
            <a:off x="5976150" y="776263"/>
            <a:ext cx="165462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600">
                <a:solidFill>
                  <a:schemeClr val="dk1"/>
                </a:solidFill>
                <a:latin typeface="Arial"/>
                <a:ea typeface="Arial"/>
                <a:cs typeface="Arial"/>
                <a:sym typeface="Arial"/>
              </a:rPr>
              <a:t>Fibra de modos múltiples</a:t>
            </a:r>
            <a:endParaRPr/>
          </a:p>
        </p:txBody>
      </p:sp>
      <p:sp>
        <p:nvSpPr>
          <p:cNvPr id="447" name="Google Shape;447;p42"/>
          <p:cNvSpPr txBox="1"/>
          <p:nvPr/>
        </p:nvSpPr>
        <p:spPr>
          <a:xfrm>
            <a:off x="5496243" y="2941486"/>
            <a:ext cx="3066802"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Núcleo más grande</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Utiliza LED menos caros.</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Los LEDs transmiten en diferentes ángulos</a:t>
            </a:r>
            <a:endParaRPr/>
          </a:p>
          <a:p>
            <a:pPr indent="-285750" lvl="0" marL="285750" marR="0" rtl="0" algn="l">
              <a:spcBef>
                <a:spcPts val="0"/>
              </a:spcBef>
              <a:spcAft>
                <a:spcPts val="0"/>
              </a:spcAft>
              <a:buClr>
                <a:srgbClr val="000000"/>
              </a:buClr>
              <a:buSzPts val="1400"/>
              <a:buFont typeface="Arial"/>
              <a:buChar char="•"/>
            </a:pPr>
            <a:r>
              <a:rPr lang="es-419" sz="1400">
                <a:solidFill>
                  <a:srgbClr val="000000"/>
                </a:solidFill>
                <a:latin typeface="Arial"/>
                <a:ea typeface="Arial"/>
                <a:cs typeface="Arial"/>
                <a:sym typeface="Arial"/>
              </a:rPr>
              <a:t>Hasta 10 Gbps más de 550 metros</a:t>
            </a:r>
            <a:endParaRPr/>
          </a:p>
        </p:txBody>
      </p:sp>
      <p:pic>
        <p:nvPicPr>
          <p:cNvPr id="448" name="Google Shape;448;p42"/>
          <p:cNvPicPr preferRelativeResize="0"/>
          <p:nvPr/>
        </p:nvPicPr>
        <p:blipFill rotWithShape="1">
          <a:blip r:embed="rId4">
            <a:alphaModFix/>
          </a:blip>
          <a:srcRect b="0" l="0" r="0" t="0"/>
          <a:stretch/>
        </p:blipFill>
        <p:spPr>
          <a:xfrm>
            <a:off x="5054404" y="1159244"/>
            <a:ext cx="3498112" cy="1822655"/>
          </a:xfrm>
          <a:prstGeom prst="rect">
            <a:avLst/>
          </a:prstGeom>
          <a:noFill/>
          <a:ln>
            <a:noFill/>
          </a:ln>
        </p:spPr>
      </p:pic>
      <p:sp>
        <p:nvSpPr>
          <p:cNvPr id="449" name="Google Shape;449;p42"/>
          <p:cNvSpPr txBox="1"/>
          <p:nvPr/>
        </p:nvSpPr>
        <p:spPr>
          <a:xfrm>
            <a:off x="475618" y="4025477"/>
            <a:ext cx="819276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La dispersión se refiere a la extensión de los pulsos de luz con el tiempo. El aumento de la dispersión significa una mayor pérdida de la intensidad de la señal. MMF tiene mayor dispersión que SMF, con una distancia máxima de cable para MMF es de 550 metros.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a:t>
            </a:r>
            <a:br>
              <a:rPr lang="es-419"/>
            </a:br>
            <a:r>
              <a:rPr lang="es-419" sz="2400"/>
              <a:t>Uso de cableado de fibra óptica</a:t>
            </a:r>
            <a:endParaRPr/>
          </a:p>
        </p:txBody>
      </p:sp>
      <p:sp>
        <p:nvSpPr>
          <p:cNvPr id="456" name="Google Shape;456;p43"/>
          <p:cNvSpPr txBox="1"/>
          <p:nvPr>
            <p:ph idx="1" type="body"/>
          </p:nvPr>
        </p:nvSpPr>
        <p:spPr>
          <a:xfrm>
            <a:off x="431971" y="933119"/>
            <a:ext cx="8280057" cy="3073946"/>
          </a:xfrm>
          <a:prstGeom prst="rect">
            <a:avLst/>
          </a:prstGeom>
          <a:noFill/>
          <a:ln>
            <a:noFill/>
          </a:ln>
        </p:spPr>
        <p:txBody>
          <a:bodyPr anchorCtr="0" anchor="t" bIns="45700" lIns="91400" spcFirstLastPara="1" rIns="91400" wrap="square" tIns="45700">
            <a:noAutofit/>
          </a:bodyPr>
          <a:lstStyle/>
          <a:p>
            <a:pPr indent="-285690" lvl="0" marL="285690" rtl="0" algn="l">
              <a:lnSpc>
                <a:spcPct val="100000"/>
              </a:lnSpc>
              <a:spcBef>
                <a:spcPts val="0"/>
              </a:spcBef>
              <a:spcAft>
                <a:spcPts val="0"/>
              </a:spcAft>
              <a:buSzPts val="1600"/>
              <a:buNone/>
            </a:pPr>
            <a:r>
              <a:rPr lang="es-419" sz="1600">
                <a:solidFill>
                  <a:srgbClr val="000000"/>
                </a:solidFill>
              </a:rPr>
              <a:t>En la actualidad, el cableado de fibra óptica se utiliza en cuatro tipos de industrias:</a:t>
            </a:r>
            <a:endParaRPr/>
          </a:p>
          <a:p>
            <a:pPr indent="-285690" lvl="0" marL="285690" rtl="0" algn="l">
              <a:lnSpc>
                <a:spcPct val="100000"/>
              </a:lnSpc>
              <a:spcBef>
                <a:spcPts val="320"/>
              </a:spcBef>
              <a:spcAft>
                <a:spcPts val="0"/>
              </a:spcAft>
              <a:buSzPts val="1600"/>
              <a:buNone/>
            </a:pPr>
            <a:r>
              <a:t/>
            </a:r>
            <a:endParaRPr sz="1600">
              <a:solidFill>
                <a:srgbClr val="000000"/>
              </a:solidFill>
            </a:endParaRPr>
          </a:p>
          <a:p>
            <a:pPr indent="-342900" lvl="0" marL="342900" rtl="0" algn="l">
              <a:lnSpc>
                <a:spcPct val="100000"/>
              </a:lnSpc>
              <a:spcBef>
                <a:spcPts val="320"/>
              </a:spcBef>
              <a:spcAft>
                <a:spcPts val="0"/>
              </a:spcAft>
              <a:buSzPts val="1600"/>
              <a:buFont typeface="Arial"/>
              <a:buAutoNum type="arabicPeriod"/>
            </a:pPr>
            <a:r>
              <a:rPr b="1" lang="es-419" sz="1600">
                <a:solidFill>
                  <a:srgbClr val="000000"/>
                </a:solidFill>
              </a:rPr>
              <a:t>Redes empresariales: -</a:t>
            </a:r>
            <a:r>
              <a:rPr lang="es-419" sz="1600">
                <a:solidFill>
                  <a:srgbClr val="000000"/>
                </a:solidFill>
              </a:rPr>
              <a:t>se utilizan para aplicaciones de cableado backbone y dispositivos de infraestructura de interconexión</a:t>
            </a:r>
            <a:endParaRPr/>
          </a:p>
          <a:p>
            <a:pPr indent="-342900" lvl="0" marL="342900" rtl="0" algn="l">
              <a:lnSpc>
                <a:spcPct val="100000"/>
              </a:lnSpc>
              <a:spcBef>
                <a:spcPts val="320"/>
              </a:spcBef>
              <a:spcAft>
                <a:spcPts val="0"/>
              </a:spcAft>
              <a:buSzPts val="1600"/>
              <a:buFont typeface="Arial"/>
              <a:buAutoNum type="arabicPeriod"/>
            </a:pPr>
            <a:r>
              <a:rPr b="1" lang="es-419" sz="1600">
                <a:solidFill>
                  <a:srgbClr val="000000"/>
                </a:solidFill>
              </a:rPr>
              <a:t>Fibra hasta el hogar (FTTH): -</a:t>
            </a:r>
            <a:r>
              <a:rPr lang="es-419" sz="1600">
                <a:solidFill>
                  <a:srgbClr val="000000"/>
                </a:solidFill>
              </a:rPr>
              <a:t>se utiliza para proporcionar servicios de banda ancha siempre activos a hogares y pequeñas empresas</a:t>
            </a:r>
            <a:endParaRPr/>
          </a:p>
          <a:p>
            <a:pPr indent="-342900" lvl="0" marL="342900" rtl="0" algn="l">
              <a:lnSpc>
                <a:spcPct val="100000"/>
              </a:lnSpc>
              <a:spcBef>
                <a:spcPts val="320"/>
              </a:spcBef>
              <a:spcAft>
                <a:spcPts val="0"/>
              </a:spcAft>
              <a:buSzPts val="1600"/>
              <a:buFont typeface="Arial"/>
              <a:buAutoNum type="arabicPeriod"/>
            </a:pPr>
            <a:r>
              <a:rPr b="1" lang="es-419" sz="1600">
                <a:solidFill>
                  <a:srgbClr val="000000"/>
                </a:solidFill>
              </a:rPr>
              <a:t>Redes de larga distancia:-</a:t>
            </a:r>
            <a:r>
              <a:rPr lang="es-419" sz="1600">
                <a:solidFill>
                  <a:srgbClr val="000000"/>
                </a:solidFill>
              </a:rPr>
              <a:t>utilizadas por proveedores de servicios para conectar países y ciudades</a:t>
            </a:r>
            <a:endParaRPr/>
          </a:p>
          <a:p>
            <a:pPr indent="-342900" lvl="0" marL="342900" rtl="0" algn="l">
              <a:lnSpc>
                <a:spcPct val="100000"/>
              </a:lnSpc>
              <a:spcBef>
                <a:spcPts val="320"/>
              </a:spcBef>
              <a:spcAft>
                <a:spcPts val="0"/>
              </a:spcAft>
              <a:buSzPts val="1600"/>
              <a:buFont typeface="Arial"/>
              <a:buAutoNum type="arabicPeriod"/>
            </a:pPr>
            <a:r>
              <a:rPr b="1" lang="es-419" sz="1600">
                <a:solidFill>
                  <a:srgbClr val="000000"/>
                </a:solidFill>
              </a:rPr>
              <a:t>Redes de cable submarino:-</a:t>
            </a:r>
            <a:r>
              <a:rPr lang="es-419" sz="1600">
                <a:solidFill>
                  <a:srgbClr val="000000"/>
                </a:solidFill>
              </a:rPr>
              <a:t>se utilizan para proporcionar soluciones confiables de alta velocidad y alta capacidad capaces de sobrevivir en entornos submarinos hostiles a distancias transoceánicas.</a:t>
            </a:r>
            <a:r>
              <a:rPr b="1" lang="es-419" sz="1600">
                <a:solidFill>
                  <a:srgbClr val="000000"/>
                </a:solidFill>
              </a:rPr>
              <a:t> </a:t>
            </a:r>
            <a:endParaRPr/>
          </a:p>
          <a:p>
            <a:pPr indent="-285690" lvl="0" marL="285690" rtl="0" algn="l">
              <a:lnSpc>
                <a:spcPct val="100000"/>
              </a:lnSpc>
              <a:spcBef>
                <a:spcPts val="320"/>
              </a:spcBef>
              <a:spcAft>
                <a:spcPts val="0"/>
              </a:spcAft>
              <a:buSzPts val="1600"/>
              <a:buNone/>
            </a:pPr>
            <a:r>
              <a:t/>
            </a:r>
            <a:endParaRPr sz="1600">
              <a:solidFill>
                <a:srgbClr val="000000"/>
              </a:solidFill>
            </a:endParaRPr>
          </a:p>
          <a:p>
            <a:pPr indent="-285690" lvl="0" marL="285690" rtl="0" algn="l">
              <a:lnSpc>
                <a:spcPct val="100000"/>
              </a:lnSpc>
              <a:spcBef>
                <a:spcPts val="320"/>
              </a:spcBef>
              <a:spcAft>
                <a:spcPts val="0"/>
              </a:spcAft>
              <a:buSzPts val="1600"/>
              <a:buNone/>
            </a:pPr>
            <a:r>
              <a:rPr lang="es-419" sz="1600">
                <a:solidFill>
                  <a:srgbClr val="000000"/>
                </a:solidFill>
              </a:rPr>
              <a:t>En este curso, nos centraremos en el uso de la fibra óptica en el nivel de empresa.</a:t>
            </a:r>
            <a:endParaRPr/>
          </a:p>
          <a:p>
            <a:pPr indent="-285690" lvl="0" marL="285690" rtl="0" algn="l">
              <a:lnSpc>
                <a:spcPct val="100000"/>
              </a:lnSpc>
              <a:spcBef>
                <a:spcPts val="280"/>
              </a:spcBef>
              <a:spcAft>
                <a:spcPts val="0"/>
              </a:spcAft>
              <a:buSzPts val="1400"/>
              <a:buNone/>
            </a:pPr>
            <a:r>
              <a:t/>
            </a:r>
            <a:endParaRPr sz="14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4"/>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a:t>
            </a:r>
            <a:br>
              <a:rPr lang="es-419"/>
            </a:br>
            <a:r>
              <a:rPr lang="es-419" sz="2400"/>
              <a:t>Conectores de fibra óptica</a:t>
            </a:r>
            <a:endParaRPr/>
          </a:p>
        </p:txBody>
      </p:sp>
      <p:pic>
        <p:nvPicPr>
          <p:cNvPr id="463" name="Google Shape;463;p44"/>
          <p:cNvPicPr preferRelativeResize="0"/>
          <p:nvPr/>
        </p:nvPicPr>
        <p:blipFill rotWithShape="1">
          <a:blip r:embed="rId3">
            <a:alphaModFix/>
          </a:blip>
          <a:srcRect b="0" l="0" r="0" t="0"/>
          <a:stretch/>
        </p:blipFill>
        <p:spPr>
          <a:xfrm>
            <a:off x="1009650" y="959161"/>
            <a:ext cx="2499094" cy="1158225"/>
          </a:xfrm>
          <a:prstGeom prst="rect">
            <a:avLst/>
          </a:prstGeom>
          <a:noFill/>
          <a:ln>
            <a:noFill/>
          </a:ln>
        </p:spPr>
      </p:pic>
      <p:sp>
        <p:nvSpPr>
          <p:cNvPr id="464" name="Google Shape;464;p44"/>
          <p:cNvSpPr txBox="1"/>
          <p:nvPr/>
        </p:nvSpPr>
        <p:spPr>
          <a:xfrm>
            <a:off x="966086" y="2134142"/>
            <a:ext cx="24654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Conectores de punta directa (ST)</a:t>
            </a:r>
            <a:endParaRPr/>
          </a:p>
        </p:txBody>
      </p:sp>
      <p:pic>
        <p:nvPicPr>
          <p:cNvPr id="465" name="Google Shape;465;p44"/>
          <p:cNvPicPr preferRelativeResize="0"/>
          <p:nvPr/>
        </p:nvPicPr>
        <p:blipFill rotWithShape="1">
          <a:blip r:embed="rId4">
            <a:alphaModFix/>
          </a:blip>
          <a:srcRect b="0" l="0" r="0" t="0"/>
          <a:stretch/>
        </p:blipFill>
        <p:spPr>
          <a:xfrm>
            <a:off x="1009650" y="2766454"/>
            <a:ext cx="1923902" cy="1559373"/>
          </a:xfrm>
          <a:prstGeom prst="rect">
            <a:avLst/>
          </a:prstGeom>
          <a:noFill/>
          <a:ln>
            <a:noFill/>
          </a:ln>
        </p:spPr>
      </p:pic>
      <p:sp>
        <p:nvSpPr>
          <p:cNvPr id="466" name="Google Shape;466;p44"/>
          <p:cNvSpPr txBox="1"/>
          <p:nvPr/>
        </p:nvSpPr>
        <p:spPr>
          <a:xfrm>
            <a:off x="609546" y="4401210"/>
            <a:ext cx="329930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Conectores suscriptor (SC)</a:t>
            </a:r>
            <a:endParaRPr/>
          </a:p>
        </p:txBody>
      </p:sp>
      <p:pic>
        <p:nvPicPr>
          <p:cNvPr id="467" name="Google Shape;467;p44"/>
          <p:cNvPicPr preferRelativeResize="0"/>
          <p:nvPr/>
        </p:nvPicPr>
        <p:blipFill rotWithShape="1">
          <a:blip r:embed="rId5">
            <a:alphaModFix/>
          </a:blip>
          <a:srcRect b="0" l="0" r="0" t="0"/>
          <a:stretch/>
        </p:blipFill>
        <p:spPr>
          <a:xfrm>
            <a:off x="5333119" y="920750"/>
            <a:ext cx="3303761" cy="1119814"/>
          </a:xfrm>
          <a:prstGeom prst="rect">
            <a:avLst/>
          </a:prstGeom>
          <a:noFill/>
          <a:ln>
            <a:noFill/>
          </a:ln>
        </p:spPr>
      </p:pic>
      <p:sp>
        <p:nvSpPr>
          <p:cNvPr id="468" name="Google Shape;468;p44"/>
          <p:cNvSpPr txBox="1"/>
          <p:nvPr/>
        </p:nvSpPr>
        <p:spPr>
          <a:xfrm>
            <a:off x="5161423" y="2040564"/>
            <a:ext cx="36471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Conectores Lucent (LC) simplex</a:t>
            </a:r>
            <a:endParaRPr/>
          </a:p>
        </p:txBody>
      </p:sp>
      <p:pic>
        <p:nvPicPr>
          <p:cNvPr id="469" name="Google Shape;469;p44"/>
          <p:cNvPicPr preferRelativeResize="0"/>
          <p:nvPr/>
        </p:nvPicPr>
        <p:blipFill rotWithShape="1">
          <a:blip r:embed="rId6">
            <a:alphaModFix/>
          </a:blip>
          <a:srcRect b="0" l="0" r="0" t="0"/>
          <a:stretch/>
        </p:blipFill>
        <p:spPr>
          <a:xfrm>
            <a:off x="5353677" y="2766454"/>
            <a:ext cx="3303876" cy="1634756"/>
          </a:xfrm>
          <a:prstGeom prst="rect">
            <a:avLst/>
          </a:prstGeom>
          <a:noFill/>
          <a:ln>
            <a:noFill/>
          </a:ln>
        </p:spPr>
      </p:pic>
      <p:sp>
        <p:nvSpPr>
          <p:cNvPr id="470" name="Google Shape;470;p44"/>
          <p:cNvSpPr txBox="1"/>
          <p:nvPr/>
        </p:nvSpPr>
        <p:spPr>
          <a:xfrm>
            <a:off x="5574774" y="4367121"/>
            <a:ext cx="28616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Conectores LC multimodo dúplex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type="ctrTitle"/>
          </p:nvPr>
        </p:nvSpPr>
        <p:spPr>
          <a:xfrm>
            <a:off x="416425" y="1788160"/>
            <a:ext cx="7598042"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4.1 Propósito de la capa física</a:t>
            </a:r>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a:t>
            </a:r>
            <a:br>
              <a:rPr lang="es-419"/>
            </a:br>
            <a:r>
              <a:rPr lang="es-419" sz="2400"/>
              <a:t>Cordones de conexión de fibra</a:t>
            </a:r>
            <a:endParaRPr/>
          </a:p>
        </p:txBody>
      </p:sp>
      <p:sp>
        <p:nvSpPr>
          <p:cNvPr id="477" name="Google Shape;477;p45"/>
          <p:cNvSpPr txBox="1"/>
          <p:nvPr/>
        </p:nvSpPr>
        <p:spPr>
          <a:xfrm>
            <a:off x="294919" y="3351215"/>
            <a:ext cx="20229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Cable de conexión SC-SC MM</a:t>
            </a:r>
            <a:endParaRPr/>
          </a:p>
        </p:txBody>
      </p:sp>
      <p:pic>
        <p:nvPicPr>
          <p:cNvPr id="478" name="Google Shape;478;p45"/>
          <p:cNvPicPr preferRelativeResize="0"/>
          <p:nvPr/>
        </p:nvPicPr>
        <p:blipFill rotWithShape="1">
          <a:blip r:embed="rId3">
            <a:alphaModFix/>
          </a:blip>
          <a:srcRect b="0" l="0" r="0" t="0"/>
          <a:stretch/>
        </p:blipFill>
        <p:spPr>
          <a:xfrm>
            <a:off x="136822" y="993211"/>
            <a:ext cx="2261511" cy="2270310"/>
          </a:xfrm>
          <a:prstGeom prst="rect">
            <a:avLst/>
          </a:prstGeom>
          <a:noFill/>
          <a:ln>
            <a:noFill/>
          </a:ln>
        </p:spPr>
      </p:pic>
      <p:sp>
        <p:nvSpPr>
          <p:cNvPr id="479" name="Google Shape;479;p45"/>
          <p:cNvSpPr txBox="1"/>
          <p:nvPr/>
        </p:nvSpPr>
        <p:spPr>
          <a:xfrm>
            <a:off x="2614243" y="3351215"/>
            <a:ext cx="20229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Cable de conexión LC-LC SM</a:t>
            </a:r>
            <a:endParaRPr/>
          </a:p>
        </p:txBody>
      </p:sp>
      <p:pic>
        <p:nvPicPr>
          <p:cNvPr id="480" name="Google Shape;480;p45"/>
          <p:cNvPicPr preferRelativeResize="0"/>
          <p:nvPr/>
        </p:nvPicPr>
        <p:blipFill rotWithShape="1">
          <a:blip r:embed="rId4">
            <a:alphaModFix/>
          </a:blip>
          <a:srcRect b="0" l="0" r="0" t="0"/>
          <a:stretch/>
        </p:blipFill>
        <p:spPr>
          <a:xfrm>
            <a:off x="2534507" y="1135923"/>
            <a:ext cx="2182453" cy="1742511"/>
          </a:xfrm>
          <a:prstGeom prst="rect">
            <a:avLst/>
          </a:prstGeom>
          <a:noFill/>
          <a:ln>
            <a:noFill/>
          </a:ln>
        </p:spPr>
      </p:pic>
      <p:pic>
        <p:nvPicPr>
          <p:cNvPr id="481" name="Google Shape;481;p45"/>
          <p:cNvPicPr preferRelativeResize="0"/>
          <p:nvPr/>
        </p:nvPicPr>
        <p:blipFill rotWithShape="1">
          <a:blip r:embed="rId5">
            <a:alphaModFix/>
          </a:blip>
          <a:srcRect b="0" l="0" r="0" t="0"/>
          <a:stretch/>
        </p:blipFill>
        <p:spPr>
          <a:xfrm>
            <a:off x="4785984" y="1034720"/>
            <a:ext cx="2096505" cy="2049627"/>
          </a:xfrm>
          <a:prstGeom prst="rect">
            <a:avLst/>
          </a:prstGeom>
          <a:noFill/>
          <a:ln>
            <a:noFill/>
          </a:ln>
        </p:spPr>
      </p:pic>
      <p:sp>
        <p:nvSpPr>
          <p:cNvPr id="482" name="Google Shape;482;p45"/>
          <p:cNvSpPr txBox="1"/>
          <p:nvPr/>
        </p:nvSpPr>
        <p:spPr>
          <a:xfrm>
            <a:off x="4933567" y="3351215"/>
            <a:ext cx="20229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Cable de conexión MM ST-LC</a:t>
            </a:r>
            <a:endParaRPr/>
          </a:p>
        </p:txBody>
      </p:sp>
      <p:pic>
        <p:nvPicPr>
          <p:cNvPr id="483" name="Google Shape;483;p45"/>
          <p:cNvPicPr preferRelativeResize="0"/>
          <p:nvPr/>
        </p:nvPicPr>
        <p:blipFill rotWithShape="1">
          <a:blip r:embed="rId6">
            <a:alphaModFix/>
          </a:blip>
          <a:srcRect b="0" l="0" r="0" t="0"/>
          <a:stretch/>
        </p:blipFill>
        <p:spPr>
          <a:xfrm>
            <a:off x="6938100" y="1143007"/>
            <a:ext cx="2124689" cy="1941340"/>
          </a:xfrm>
          <a:prstGeom prst="rect">
            <a:avLst/>
          </a:prstGeom>
          <a:noFill/>
          <a:ln>
            <a:noFill/>
          </a:ln>
        </p:spPr>
      </p:pic>
      <p:sp>
        <p:nvSpPr>
          <p:cNvPr id="484" name="Google Shape;484;p45"/>
          <p:cNvSpPr txBox="1"/>
          <p:nvPr/>
        </p:nvSpPr>
        <p:spPr>
          <a:xfrm>
            <a:off x="6988954" y="3351215"/>
            <a:ext cx="20229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419" sz="1400">
                <a:solidFill>
                  <a:srgbClr val="000000"/>
                </a:solidFill>
                <a:latin typeface="Arial"/>
                <a:ea typeface="Arial"/>
                <a:cs typeface="Arial"/>
                <a:sym typeface="Arial"/>
              </a:rPr>
              <a:t>Cable de conexión ST-SC SM</a:t>
            </a:r>
            <a:endParaRPr/>
          </a:p>
        </p:txBody>
      </p:sp>
      <p:sp>
        <p:nvSpPr>
          <p:cNvPr id="485" name="Google Shape;485;p45"/>
          <p:cNvSpPr/>
          <p:nvPr/>
        </p:nvSpPr>
        <p:spPr>
          <a:xfrm>
            <a:off x="294919" y="4029194"/>
            <a:ext cx="859478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419" sz="1600">
                <a:solidFill>
                  <a:srgbClr val="000000"/>
                </a:solidFill>
                <a:latin typeface="Arial"/>
                <a:ea typeface="Arial"/>
                <a:cs typeface="Arial"/>
                <a:sym typeface="Arial"/>
              </a:rPr>
              <a:t>Una cubierta amarilla es para cables de fibra monomodo y naranja (o aqua) para cables de fibra multimodo.</a:t>
            </a:r>
            <a:r>
              <a:rPr lang="es-419" sz="1400">
                <a:solidFill>
                  <a:srgbClr val="000000"/>
                </a:solidFill>
                <a:latin typeface="Arial"/>
                <a:ea typeface="Arial"/>
                <a:cs typeface="Arial"/>
                <a:sym typeface="Arial"/>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6"/>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Cableado de fibra óptica</a:t>
            </a:r>
            <a:br>
              <a:rPr lang="es-419"/>
            </a:br>
            <a:r>
              <a:rPr lang="es-419" sz="2400"/>
              <a:t>Fibra versus cobre</a:t>
            </a:r>
            <a:endParaRPr/>
          </a:p>
        </p:txBody>
      </p:sp>
      <p:sp>
        <p:nvSpPr>
          <p:cNvPr id="492" name="Google Shape;492;p46"/>
          <p:cNvSpPr txBox="1"/>
          <p:nvPr>
            <p:ph idx="1" type="body"/>
          </p:nvPr>
        </p:nvSpPr>
        <p:spPr>
          <a:xfrm>
            <a:off x="431971" y="802894"/>
            <a:ext cx="8280057" cy="731837"/>
          </a:xfrm>
          <a:prstGeom prst="rect">
            <a:avLst/>
          </a:prstGeom>
          <a:noFill/>
          <a:ln>
            <a:noFill/>
          </a:ln>
        </p:spPr>
        <p:txBody>
          <a:bodyPr anchorCtr="0" anchor="t" bIns="45700" lIns="91400" spcFirstLastPara="1" rIns="91400" wrap="square" tIns="45700">
            <a:noAutofit/>
          </a:bodyPr>
          <a:lstStyle/>
          <a:p>
            <a:pPr indent="-285690" lvl="0" marL="285690" rtl="0" algn="l">
              <a:lnSpc>
                <a:spcPct val="100000"/>
              </a:lnSpc>
              <a:spcBef>
                <a:spcPts val="0"/>
              </a:spcBef>
              <a:spcAft>
                <a:spcPts val="0"/>
              </a:spcAft>
              <a:buSzPts val="1600"/>
              <a:buNone/>
            </a:pPr>
            <a:r>
              <a:rPr lang="es-419" sz="1600">
                <a:solidFill>
                  <a:srgbClr val="000000"/>
                </a:solidFill>
              </a:rPr>
              <a:t>La fibra óptica se utiliza principalmente como cableado de red troncal para alto tráfico, punto a punto</a:t>
            </a:r>
            <a:endParaRPr/>
          </a:p>
          <a:p>
            <a:pPr indent="-285690" lvl="0" marL="285690" rtl="0" algn="l">
              <a:lnSpc>
                <a:spcPct val="100000"/>
              </a:lnSpc>
              <a:spcBef>
                <a:spcPts val="0"/>
              </a:spcBef>
              <a:spcAft>
                <a:spcPts val="0"/>
              </a:spcAft>
              <a:buSzPts val="1600"/>
              <a:buNone/>
            </a:pPr>
            <a:r>
              <a:rPr lang="es-419" sz="1600">
                <a:solidFill>
                  <a:srgbClr val="000000"/>
                </a:solidFill>
              </a:rPr>
              <a:t>conexiones entre instalaciones de distribución de datos y para la interconexión de edificios</a:t>
            </a:r>
            <a:endParaRPr/>
          </a:p>
          <a:p>
            <a:pPr indent="-285690" lvl="0" marL="285690" rtl="0" algn="l">
              <a:lnSpc>
                <a:spcPct val="100000"/>
              </a:lnSpc>
              <a:spcBef>
                <a:spcPts val="0"/>
              </a:spcBef>
              <a:spcAft>
                <a:spcPts val="0"/>
              </a:spcAft>
              <a:buSzPts val="1600"/>
              <a:buNone/>
            </a:pPr>
            <a:r>
              <a:rPr lang="es-419" sz="1600">
                <a:solidFill>
                  <a:srgbClr val="000000"/>
                </a:solidFill>
              </a:rPr>
              <a:t>en campus multiedificantes.</a:t>
            </a:r>
            <a:endParaRPr/>
          </a:p>
          <a:p>
            <a:pPr indent="-285690" lvl="0" marL="285690" rtl="0" algn="l">
              <a:lnSpc>
                <a:spcPct val="100000"/>
              </a:lnSpc>
              <a:spcBef>
                <a:spcPts val="320"/>
              </a:spcBef>
              <a:spcAft>
                <a:spcPts val="0"/>
              </a:spcAft>
              <a:buSzPts val="1600"/>
              <a:buNone/>
            </a:pPr>
            <a:r>
              <a:t/>
            </a:r>
            <a:endParaRPr sz="1600">
              <a:solidFill>
                <a:srgbClr val="000000"/>
              </a:solidFill>
            </a:endParaRPr>
          </a:p>
          <a:p>
            <a:pPr indent="-285690" lvl="0" marL="285690" rtl="0" algn="l">
              <a:lnSpc>
                <a:spcPct val="100000"/>
              </a:lnSpc>
              <a:spcBef>
                <a:spcPts val="320"/>
              </a:spcBef>
              <a:spcAft>
                <a:spcPts val="0"/>
              </a:spcAft>
              <a:buSzPts val="1600"/>
              <a:buNone/>
            </a:pPr>
            <a:r>
              <a:t/>
            </a:r>
            <a:endParaRPr sz="1600">
              <a:solidFill>
                <a:srgbClr val="000000"/>
              </a:solidFill>
            </a:endParaRPr>
          </a:p>
        </p:txBody>
      </p:sp>
      <p:graphicFrame>
        <p:nvGraphicFramePr>
          <p:cNvPr id="493" name="Google Shape;493;p46"/>
          <p:cNvGraphicFramePr/>
          <p:nvPr/>
        </p:nvGraphicFramePr>
        <p:xfrm>
          <a:off x="474662" y="1665079"/>
          <a:ext cx="3000000" cy="3000000"/>
        </p:xfrm>
        <a:graphic>
          <a:graphicData uri="http://schemas.openxmlformats.org/drawingml/2006/table">
            <a:tbl>
              <a:tblPr bandRow="1" firstRow="1">
                <a:noFill/>
                <a:tableStyleId>{7644C025-C73F-4026-8A13-4D63C0964072}</a:tableStyleId>
              </a:tblPr>
              <a:tblGrid>
                <a:gridCol w="2565800"/>
                <a:gridCol w="2706125"/>
                <a:gridCol w="3008125"/>
              </a:tblGrid>
              <a:tr h="370850">
                <a:tc>
                  <a:txBody>
                    <a:bodyPr/>
                    <a:lstStyle/>
                    <a:p>
                      <a:pPr indent="0" lvl="0" marL="0" marR="0" rtl="0" algn="l">
                        <a:spcBef>
                          <a:spcPts val="0"/>
                        </a:spcBef>
                        <a:spcAft>
                          <a:spcPts val="0"/>
                        </a:spcAft>
                        <a:buNone/>
                      </a:pPr>
                      <a:r>
                        <a:rPr b="1" lang="es-419" sz="1400" u="none" cap="none" strike="noStrike"/>
                        <a:t>Cuestiones de implementación</a:t>
                      </a:r>
                      <a:endParaRPr/>
                    </a:p>
                  </a:txBody>
                  <a:tcPr marT="47625" marB="47625" marR="47625" marL="47625" anchor="ctr"/>
                </a:tc>
                <a:tc>
                  <a:txBody>
                    <a:bodyPr/>
                    <a:lstStyle/>
                    <a:p>
                      <a:pPr indent="0" lvl="0" marL="0" marR="0" rtl="0" algn="l">
                        <a:spcBef>
                          <a:spcPts val="0"/>
                        </a:spcBef>
                        <a:spcAft>
                          <a:spcPts val="0"/>
                        </a:spcAft>
                        <a:buNone/>
                      </a:pPr>
                      <a:r>
                        <a:rPr b="1" lang="es-419" sz="1400" u="none" cap="none" strike="noStrike"/>
                        <a:t>Cableado UTP</a:t>
                      </a:r>
                      <a:endParaRPr/>
                    </a:p>
                  </a:txBody>
                  <a:tcPr marT="47625" marB="47625" marR="47625" marL="47625" anchor="ctr"/>
                </a:tc>
                <a:tc>
                  <a:txBody>
                    <a:bodyPr/>
                    <a:lstStyle/>
                    <a:p>
                      <a:pPr indent="0" lvl="0" marL="0" marR="0" rtl="0" algn="l">
                        <a:spcBef>
                          <a:spcPts val="0"/>
                        </a:spcBef>
                        <a:spcAft>
                          <a:spcPts val="0"/>
                        </a:spcAft>
                        <a:buNone/>
                      </a:pPr>
                      <a:r>
                        <a:rPr b="1" lang="es-419" sz="1400" u="none" cap="none" strike="noStrike"/>
                        <a:t>Cableado de fibra óptica</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Ancho de banda soportado</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10 Mb/s - 10 Gb/s</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10 Mb/s - 100 Gb/s</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Distancia</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Relativamente corta (de 1 a 100 metros)</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Relativamente largo (1 - 100,000 metros)</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Inmunidad a EMI y RFI</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Baja</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Alta (Totalmente inmune)</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Inmunidad a peligros eléctricos</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Baja</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Alta (Totalmente inmune)</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Costos de medios y conectores</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bajo</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alto</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Se necesitan habilidades de instalación</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bajo</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alto</a:t>
                      </a:r>
                      <a:endParaRPr/>
                    </a:p>
                  </a:txBody>
                  <a:tcPr marT="47625" marB="47625" marR="47625" marL="47625" anchor="ctr"/>
                </a:tc>
              </a:tr>
              <a:tr h="370850">
                <a:tc>
                  <a:txBody>
                    <a:bodyPr/>
                    <a:lstStyle/>
                    <a:p>
                      <a:pPr indent="0" lvl="0" marL="0" marR="0" rtl="0" algn="l">
                        <a:spcBef>
                          <a:spcPts val="0"/>
                        </a:spcBef>
                        <a:spcAft>
                          <a:spcPts val="0"/>
                        </a:spcAft>
                        <a:buNone/>
                      </a:pPr>
                      <a:r>
                        <a:rPr b="0" lang="es-419" sz="1400" u="none" cap="none" strike="noStrike">
                          <a:solidFill>
                            <a:srgbClr val="000000"/>
                          </a:solidFill>
                        </a:rPr>
                        <a:t>Precauciones de seguridad</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bajo</a:t>
                      </a:r>
                      <a:endParaRPr/>
                    </a:p>
                  </a:txBody>
                  <a:tcPr marT="47625" marB="47625" marR="47625" marL="47625" anchor="ctr"/>
                </a:tc>
                <a:tc>
                  <a:txBody>
                    <a:bodyPr/>
                    <a:lstStyle/>
                    <a:p>
                      <a:pPr indent="0" lvl="0" marL="0" marR="0" rtl="0" algn="l">
                        <a:spcBef>
                          <a:spcPts val="0"/>
                        </a:spcBef>
                        <a:spcAft>
                          <a:spcPts val="0"/>
                        </a:spcAft>
                        <a:buNone/>
                      </a:pPr>
                      <a:r>
                        <a:rPr b="0" lang="es-419" sz="1400" u="none" cap="none" strike="noStrike">
                          <a:solidFill>
                            <a:srgbClr val="000000"/>
                          </a:solidFill>
                        </a:rPr>
                        <a:t>Más alto</a:t>
                      </a:r>
                      <a:endParaRPr/>
                    </a:p>
                  </a:txBody>
                  <a:tcPr marT="47625" marB="47625" marR="47625" marL="47625"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type="ctrTitle"/>
          </p:nvPr>
        </p:nvSpPr>
        <p:spPr>
          <a:xfrm>
            <a:off x="416425" y="1788160"/>
            <a:ext cx="7848344"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4.6 Medios inalámbricos</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8"/>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Medio inalámbricos</a:t>
            </a:r>
            <a:br>
              <a:rPr lang="es-419"/>
            </a:br>
            <a:r>
              <a:rPr lang="es-419" sz="2400"/>
              <a:t>Propiedades de medios inalámbricos</a:t>
            </a:r>
            <a:endParaRPr/>
          </a:p>
        </p:txBody>
      </p:sp>
      <p:sp>
        <p:nvSpPr>
          <p:cNvPr id="506" name="Google Shape;506;p48"/>
          <p:cNvSpPr txBox="1"/>
          <p:nvPr>
            <p:ph idx="1" type="body"/>
          </p:nvPr>
        </p:nvSpPr>
        <p:spPr>
          <a:xfrm>
            <a:off x="474662" y="731837"/>
            <a:ext cx="8280057" cy="3934431"/>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800"/>
              <a:buNone/>
            </a:pPr>
            <a:r>
              <a:rPr lang="es-419" sz="1800">
                <a:solidFill>
                  <a:srgbClr val="000000"/>
                </a:solidFill>
              </a:rPr>
              <a:t>Transporta señales electromagnéticas que representan dígitos binarios usando frecuencias de radio o microondas. Esto proporciona la mejor opción de movilidad. Los números de conexión inalámbrica siguen aumentando.</a:t>
            </a:r>
            <a:endParaRPr/>
          </a:p>
          <a:p>
            <a:pPr indent="0" lvl="0" marL="0" rtl="0" algn="l">
              <a:lnSpc>
                <a:spcPct val="100000"/>
              </a:lnSpc>
              <a:spcBef>
                <a:spcPts val="360"/>
              </a:spcBef>
              <a:spcAft>
                <a:spcPts val="0"/>
              </a:spcAft>
              <a:buSzPts val="1800"/>
              <a:buNone/>
            </a:pPr>
            <a:r>
              <a:t/>
            </a:r>
            <a:endParaRPr sz="1800">
              <a:solidFill>
                <a:srgbClr val="000000"/>
              </a:solidFill>
            </a:endParaRPr>
          </a:p>
          <a:p>
            <a:pPr indent="0" lvl="0" marL="0" rtl="0" algn="l">
              <a:lnSpc>
                <a:spcPct val="100000"/>
              </a:lnSpc>
              <a:spcBef>
                <a:spcPts val="360"/>
              </a:spcBef>
              <a:spcAft>
                <a:spcPts val="0"/>
              </a:spcAft>
              <a:buSzPts val="1800"/>
              <a:buNone/>
            </a:pPr>
            <a:r>
              <a:rPr lang="es-419" sz="1800">
                <a:solidFill>
                  <a:srgbClr val="000000"/>
                </a:solidFill>
              </a:rPr>
              <a:t>Algunas de las limitaciones de la tecnología inalámbrica:</a:t>
            </a:r>
            <a:endParaRPr/>
          </a:p>
          <a:p>
            <a:pPr indent="-285750" lvl="1" marL="358835" rtl="0" algn="l">
              <a:lnSpc>
                <a:spcPct val="95000"/>
              </a:lnSpc>
              <a:spcBef>
                <a:spcPts val="600"/>
              </a:spcBef>
              <a:spcAft>
                <a:spcPts val="0"/>
              </a:spcAft>
              <a:buSzPts val="1600"/>
              <a:buFont typeface="Arial"/>
              <a:buChar char="•"/>
            </a:pPr>
            <a:r>
              <a:rPr b="1" lang="es-419" sz="1600">
                <a:solidFill>
                  <a:srgbClr val="000000"/>
                </a:solidFill>
              </a:rPr>
              <a:t>Área de cobertura</a:t>
            </a:r>
            <a:r>
              <a:rPr lang="es-419" sz="1600">
                <a:solidFill>
                  <a:srgbClr val="000000"/>
                </a:solidFill>
              </a:rPr>
              <a:t> : la cobertura efectiva puede verse afectada significativamente por las características físicas de la ubicación de despliegue. </a:t>
            </a:r>
            <a:endParaRPr/>
          </a:p>
          <a:p>
            <a:pPr indent="-285750" lvl="1" marL="358835" rtl="0" algn="l">
              <a:lnSpc>
                <a:spcPct val="95000"/>
              </a:lnSpc>
              <a:spcBef>
                <a:spcPts val="600"/>
              </a:spcBef>
              <a:spcAft>
                <a:spcPts val="0"/>
              </a:spcAft>
              <a:buSzPts val="1600"/>
              <a:buFont typeface="Arial"/>
              <a:buChar char="•"/>
            </a:pPr>
            <a:r>
              <a:rPr b="1" lang="es-419" sz="1600">
                <a:solidFill>
                  <a:srgbClr val="000000"/>
                </a:solidFill>
              </a:rPr>
              <a:t>Interferencia</a:t>
            </a:r>
            <a:r>
              <a:rPr lang="es-419" sz="1600">
                <a:solidFill>
                  <a:srgbClr val="000000"/>
                </a:solidFill>
              </a:rPr>
              <a:t> : la conexión inalámbrica es susceptible a interferencias y puede ser interrumpida por muchos dispositivos comunes. </a:t>
            </a:r>
            <a:endParaRPr/>
          </a:p>
          <a:p>
            <a:pPr indent="-285750" lvl="1" marL="358835" rtl="0" algn="l">
              <a:lnSpc>
                <a:spcPct val="95000"/>
              </a:lnSpc>
              <a:spcBef>
                <a:spcPts val="600"/>
              </a:spcBef>
              <a:spcAft>
                <a:spcPts val="0"/>
              </a:spcAft>
              <a:buSzPts val="1600"/>
              <a:buFont typeface="Arial"/>
              <a:buChar char="•"/>
            </a:pPr>
            <a:r>
              <a:rPr b="1" lang="es-419" sz="1600">
                <a:solidFill>
                  <a:srgbClr val="000000"/>
                </a:solidFill>
              </a:rPr>
              <a:t>Seguridad:</a:t>
            </a:r>
            <a:r>
              <a:rPr lang="es-419" sz="1600">
                <a:solidFill>
                  <a:srgbClr val="000000"/>
                </a:solidFill>
              </a:rPr>
              <a:t> la cobertura de comunicación inalámbrica no requiere acceso a una cadena física de medios, por lo que cualquiera puede acceder a la transmisión.</a:t>
            </a:r>
            <a:endParaRPr/>
          </a:p>
          <a:p>
            <a:pPr indent="-285750" lvl="1" marL="358835" rtl="0" algn="l">
              <a:lnSpc>
                <a:spcPct val="95000"/>
              </a:lnSpc>
              <a:spcBef>
                <a:spcPts val="600"/>
              </a:spcBef>
              <a:spcAft>
                <a:spcPts val="0"/>
              </a:spcAft>
              <a:buSzPts val="1600"/>
              <a:buFont typeface="Arial"/>
              <a:buChar char="•"/>
            </a:pPr>
            <a:r>
              <a:rPr b="1" lang="es-419" sz="1600">
                <a:solidFill>
                  <a:srgbClr val="000000"/>
                </a:solidFill>
              </a:rPr>
              <a:t>Las WLAN de medio compartido</a:t>
            </a:r>
            <a:r>
              <a:rPr lang="es-419" sz="1600">
                <a:solidFill>
                  <a:srgbClr val="000000"/>
                </a:solidFill>
              </a:rPr>
              <a:t> funcionan en semidúplex, lo que significa que solo un dispositivo puede enviar o recibir a la vez. Muchos usuarios que acceden a la WLAN simultáneamente resultan en un ancho de banda reducido para cada usuario.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Medios inalámbricos </a:t>
            </a:r>
            <a:br>
              <a:rPr lang="es-419"/>
            </a:br>
            <a:r>
              <a:rPr lang="es-419" sz="2400"/>
              <a:t>Tipos de medios inalámbricos</a:t>
            </a:r>
            <a:endParaRPr/>
          </a:p>
        </p:txBody>
      </p:sp>
      <p:sp>
        <p:nvSpPr>
          <p:cNvPr id="513" name="Google Shape;513;p49"/>
          <p:cNvSpPr txBox="1"/>
          <p:nvPr>
            <p:ph idx="1" type="body"/>
          </p:nvPr>
        </p:nvSpPr>
        <p:spPr>
          <a:xfrm>
            <a:off x="474662" y="656423"/>
            <a:ext cx="8424241" cy="4094687"/>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600"/>
              <a:buNone/>
            </a:pPr>
            <a:r>
              <a:rPr lang="es-419" sz="1600">
                <a:solidFill>
                  <a:srgbClr val="000000"/>
                </a:solidFill>
              </a:rPr>
              <a:t>Los estándares de la industria IEEE y de telecomunicaciones para comunicaciones de datos inalámbricas</a:t>
            </a:r>
            <a:endParaRPr/>
          </a:p>
          <a:p>
            <a:pPr indent="0" lvl="0" marL="0" rtl="0" algn="l">
              <a:lnSpc>
                <a:spcPct val="100000"/>
              </a:lnSpc>
              <a:spcBef>
                <a:spcPts val="0"/>
              </a:spcBef>
              <a:spcAft>
                <a:spcPts val="0"/>
              </a:spcAft>
              <a:buSzPts val="1600"/>
              <a:buNone/>
            </a:pPr>
            <a:r>
              <a:rPr lang="es-419" sz="1600">
                <a:solidFill>
                  <a:srgbClr val="000000"/>
                </a:solidFill>
              </a:rPr>
              <a:t>cubren tanto el vínculo de datos como las capas físicas. En cada uno de estos estándares, las especificaciones</a:t>
            </a:r>
            <a:endParaRPr/>
          </a:p>
          <a:p>
            <a:pPr indent="0" lvl="0" marL="0" rtl="0" algn="l">
              <a:lnSpc>
                <a:spcPct val="100000"/>
              </a:lnSpc>
              <a:spcBef>
                <a:spcPts val="0"/>
              </a:spcBef>
              <a:spcAft>
                <a:spcPts val="0"/>
              </a:spcAft>
              <a:buSzPts val="1600"/>
              <a:buNone/>
            </a:pPr>
            <a:r>
              <a:rPr lang="es-419" sz="1600">
                <a:solidFill>
                  <a:srgbClr val="000000"/>
                </a:solidFill>
              </a:rPr>
              <a:t>de la capa física dictan:</a:t>
            </a:r>
            <a:endParaRPr/>
          </a:p>
          <a:p>
            <a:pPr indent="-285750" lvl="0" marL="285750" rtl="0" algn="l">
              <a:lnSpc>
                <a:spcPct val="100000"/>
              </a:lnSpc>
              <a:spcBef>
                <a:spcPts val="300"/>
              </a:spcBef>
              <a:spcAft>
                <a:spcPts val="0"/>
              </a:spcAft>
              <a:buSzPts val="1500"/>
              <a:buFont typeface="Arial"/>
              <a:buChar char="•"/>
            </a:pPr>
            <a:r>
              <a:rPr lang="es-419" sz="1500">
                <a:solidFill>
                  <a:srgbClr val="000000"/>
                </a:solidFill>
              </a:rPr>
              <a:t>Métodos de codificación de datos a señales de radio</a:t>
            </a:r>
            <a:endParaRPr/>
          </a:p>
          <a:p>
            <a:pPr indent="-285750" lvl="0" marL="285750" rtl="0" algn="l">
              <a:lnSpc>
                <a:spcPct val="100000"/>
              </a:lnSpc>
              <a:spcBef>
                <a:spcPts val="300"/>
              </a:spcBef>
              <a:spcAft>
                <a:spcPts val="0"/>
              </a:spcAft>
              <a:buSzPts val="1500"/>
              <a:buFont typeface="Arial"/>
              <a:buChar char="•"/>
            </a:pPr>
            <a:r>
              <a:rPr lang="es-419" sz="1500">
                <a:solidFill>
                  <a:srgbClr val="000000"/>
                </a:solidFill>
              </a:rPr>
              <a:t>Frecuencia e intensidad de la transmisión</a:t>
            </a:r>
            <a:endParaRPr/>
          </a:p>
          <a:p>
            <a:pPr indent="-285750" lvl="0" marL="285750" rtl="0" algn="l">
              <a:lnSpc>
                <a:spcPct val="100000"/>
              </a:lnSpc>
              <a:spcBef>
                <a:spcPts val="300"/>
              </a:spcBef>
              <a:spcAft>
                <a:spcPts val="0"/>
              </a:spcAft>
              <a:buSzPts val="1500"/>
              <a:buFont typeface="Arial"/>
              <a:buChar char="•"/>
            </a:pPr>
            <a:r>
              <a:rPr lang="es-419" sz="1500">
                <a:solidFill>
                  <a:srgbClr val="000000"/>
                </a:solidFill>
              </a:rPr>
              <a:t>Requisitos de recepción y decodificación de señales</a:t>
            </a:r>
            <a:endParaRPr/>
          </a:p>
          <a:p>
            <a:pPr indent="-285750" lvl="0" marL="285750" rtl="0" algn="l">
              <a:lnSpc>
                <a:spcPct val="100000"/>
              </a:lnSpc>
              <a:spcBef>
                <a:spcPts val="300"/>
              </a:spcBef>
              <a:spcAft>
                <a:spcPts val="0"/>
              </a:spcAft>
              <a:buSzPts val="1500"/>
              <a:buFont typeface="Arial"/>
              <a:buChar char="•"/>
            </a:pPr>
            <a:r>
              <a:rPr lang="es-419" sz="1500">
                <a:solidFill>
                  <a:srgbClr val="000000"/>
                </a:solidFill>
              </a:rPr>
              <a:t>Diseño y construcción de antenas</a:t>
            </a:r>
            <a:endParaRPr/>
          </a:p>
          <a:p>
            <a:pPr indent="-285690" lvl="0" marL="285690" rtl="0" algn="l">
              <a:lnSpc>
                <a:spcPct val="100000"/>
              </a:lnSpc>
              <a:spcBef>
                <a:spcPts val="320"/>
              </a:spcBef>
              <a:spcAft>
                <a:spcPts val="0"/>
              </a:spcAft>
              <a:buSzPts val="1600"/>
              <a:buNone/>
            </a:pPr>
            <a:r>
              <a:t/>
            </a:r>
            <a:endParaRPr sz="1600">
              <a:solidFill>
                <a:srgbClr val="000000"/>
              </a:solidFill>
            </a:endParaRPr>
          </a:p>
          <a:p>
            <a:pPr indent="-285690" lvl="0" marL="285690" rtl="0" algn="l">
              <a:lnSpc>
                <a:spcPct val="100000"/>
              </a:lnSpc>
              <a:spcBef>
                <a:spcPts val="320"/>
              </a:spcBef>
              <a:spcAft>
                <a:spcPts val="0"/>
              </a:spcAft>
              <a:buSzPts val="1600"/>
              <a:buNone/>
            </a:pPr>
            <a:r>
              <a:rPr lang="es-419" sz="1600">
                <a:solidFill>
                  <a:srgbClr val="000000"/>
                </a:solidFill>
              </a:rPr>
              <a:t>Estándares inalámbricos:</a:t>
            </a:r>
            <a:endParaRPr/>
          </a:p>
          <a:p>
            <a:pPr indent="-285750" lvl="0" marL="285750" rtl="0" algn="l">
              <a:lnSpc>
                <a:spcPct val="100000"/>
              </a:lnSpc>
              <a:spcBef>
                <a:spcPts val="300"/>
              </a:spcBef>
              <a:spcAft>
                <a:spcPts val="0"/>
              </a:spcAft>
              <a:buSzPts val="1500"/>
              <a:buFont typeface="Arial"/>
              <a:buChar char="•"/>
            </a:pPr>
            <a:r>
              <a:rPr b="1" lang="es-419" sz="1500">
                <a:solidFill>
                  <a:srgbClr val="000000"/>
                </a:solidFill>
              </a:rPr>
              <a:t>Wi-Fi (IEEE 802.11) </a:t>
            </a:r>
            <a:r>
              <a:rPr lang="es-419" sz="1500">
                <a:solidFill>
                  <a:srgbClr val="000000"/>
                </a:solidFill>
              </a:rPr>
              <a:t>- Tecnología de LAN inalámbrica (WLAN)</a:t>
            </a:r>
            <a:endParaRPr/>
          </a:p>
          <a:p>
            <a:pPr indent="-285750" lvl="0" marL="285750" rtl="0" algn="l">
              <a:lnSpc>
                <a:spcPct val="100000"/>
              </a:lnSpc>
              <a:spcBef>
                <a:spcPts val="300"/>
              </a:spcBef>
              <a:spcAft>
                <a:spcPts val="0"/>
              </a:spcAft>
              <a:buSzPts val="1500"/>
              <a:buFont typeface="Arial"/>
              <a:buChar char="•"/>
            </a:pPr>
            <a:r>
              <a:rPr b="1" lang="es-419" sz="1500">
                <a:solidFill>
                  <a:srgbClr val="000000"/>
                </a:solidFill>
              </a:rPr>
              <a:t>Bluetooth (IEEE 802.15) </a:t>
            </a:r>
            <a:r>
              <a:rPr lang="es-419" sz="1500">
                <a:solidFill>
                  <a:srgbClr val="000000"/>
                </a:solidFill>
              </a:rPr>
              <a:t>- Estándar de red inalámbrica de área personal (WPAN)</a:t>
            </a:r>
            <a:endParaRPr/>
          </a:p>
          <a:p>
            <a:pPr indent="-285750" lvl="0" marL="285750" rtl="0" algn="l">
              <a:lnSpc>
                <a:spcPct val="100000"/>
              </a:lnSpc>
              <a:spcBef>
                <a:spcPts val="300"/>
              </a:spcBef>
              <a:spcAft>
                <a:spcPts val="0"/>
              </a:spcAft>
              <a:buSzPts val="1500"/>
              <a:buFont typeface="Arial"/>
              <a:buChar char="•"/>
            </a:pPr>
            <a:r>
              <a:rPr b="1" lang="es-419" sz="1500">
                <a:solidFill>
                  <a:srgbClr val="000000"/>
                </a:solidFill>
              </a:rPr>
              <a:t>WiMAX (IEEE 802.16) </a:t>
            </a:r>
            <a:r>
              <a:rPr lang="es-419" sz="1500">
                <a:solidFill>
                  <a:srgbClr val="000000"/>
                </a:solidFill>
              </a:rPr>
              <a:t>: utiliza una topología punto a multipunto para proporcionar acceso inalámbrico de banda ancha</a:t>
            </a:r>
            <a:endParaRPr/>
          </a:p>
          <a:p>
            <a:pPr indent="-285750" lvl="0" marL="285750" rtl="0" algn="l">
              <a:lnSpc>
                <a:spcPct val="100000"/>
              </a:lnSpc>
              <a:spcBef>
                <a:spcPts val="300"/>
              </a:spcBef>
              <a:spcAft>
                <a:spcPts val="0"/>
              </a:spcAft>
              <a:buSzPts val="1500"/>
              <a:buFont typeface="Arial"/>
              <a:buChar char="•"/>
            </a:pPr>
            <a:r>
              <a:rPr b="1" lang="es-419" sz="1500">
                <a:solidFill>
                  <a:srgbClr val="000000"/>
                </a:solidFill>
              </a:rPr>
              <a:t>Zigbee (IEEE 802.15.4) </a:t>
            </a:r>
            <a:r>
              <a:rPr lang="es-419" sz="1500">
                <a:solidFill>
                  <a:srgbClr val="000000"/>
                </a:solidFill>
              </a:rPr>
              <a:t>- Comunicaciones de baja velocidad de datos y bajo consumo de energía, principalmente para aplicaciones de Internet de las cosas (IoT)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0"/>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Medios inalámbricos </a:t>
            </a:r>
            <a:br>
              <a:rPr lang="es-419"/>
            </a:br>
            <a:r>
              <a:rPr lang="es-419" sz="2400"/>
              <a:t>LAN inalámbrica</a:t>
            </a:r>
            <a:endParaRPr/>
          </a:p>
        </p:txBody>
      </p:sp>
      <p:sp>
        <p:nvSpPr>
          <p:cNvPr id="520" name="Google Shape;520;p50"/>
          <p:cNvSpPr txBox="1"/>
          <p:nvPr>
            <p:ph idx="1" type="body"/>
          </p:nvPr>
        </p:nvSpPr>
        <p:spPr>
          <a:xfrm>
            <a:off x="474662" y="877330"/>
            <a:ext cx="8280057" cy="3544404"/>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800"/>
              <a:buNone/>
            </a:pPr>
            <a:r>
              <a:rPr lang="es-419" sz="1800">
                <a:solidFill>
                  <a:srgbClr val="000000"/>
                </a:solidFill>
              </a:rPr>
              <a:t>En general, una LAN inalámbrica (WLAN) requiere los siguientes dispositivos:</a:t>
            </a:r>
            <a:endParaRPr/>
          </a:p>
          <a:p>
            <a:pPr indent="-342900" lvl="0" marL="342900" rtl="0" algn="l">
              <a:lnSpc>
                <a:spcPct val="100000"/>
              </a:lnSpc>
              <a:spcBef>
                <a:spcPts val="360"/>
              </a:spcBef>
              <a:spcAft>
                <a:spcPts val="0"/>
              </a:spcAft>
              <a:buSzPts val="1800"/>
              <a:buFont typeface="Arial"/>
              <a:buChar char="•"/>
            </a:pPr>
            <a:r>
              <a:rPr b="1" lang="es-419" sz="1800">
                <a:solidFill>
                  <a:srgbClr val="000000"/>
                </a:solidFill>
              </a:rPr>
              <a:t>Punto de Acceso Inalámbrico (AP): </a:t>
            </a:r>
            <a:r>
              <a:rPr lang="es-419" sz="1800">
                <a:solidFill>
                  <a:srgbClr val="000000"/>
                </a:solidFill>
              </a:rPr>
              <a:t>- concentra las señales inalámbricas de los usuarios y conéctese a la infraestructura de red basada en cobre existente</a:t>
            </a:r>
            <a:endParaRPr/>
          </a:p>
          <a:p>
            <a:pPr indent="-342900" lvl="0" marL="342900" rtl="0" algn="l">
              <a:lnSpc>
                <a:spcPct val="100000"/>
              </a:lnSpc>
              <a:spcBef>
                <a:spcPts val="360"/>
              </a:spcBef>
              <a:spcAft>
                <a:spcPts val="0"/>
              </a:spcAft>
              <a:buSzPts val="1800"/>
              <a:buFont typeface="Arial"/>
              <a:buChar char="•"/>
            </a:pPr>
            <a:r>
              <a:rPr b="1" lang="es-419" sz="1800">
                <a:solidFill>
                  <a:srgbClr val="000000"/>
                </a:solidFill>
              </a:rPr>
              <a:t>Adaptadores NIC inalámbricos: </a:t>
            </a:r>
            <a:r>
              <a:rPr lang="es-419" sz="1800">
                <a:solidFill>
                  <a:srgbClr val="000000"/>
                </a:solidFill>
              </a:rPr>
              <a:t>- brindan capacidad de comunicaciones inalámbricas a los hosts de red</a:t>
            </a:r>
            <a:endParaRPr/>
          </a:p>
          <a:p>
            <a:pPr indent="0" lvl="0" marL="0" rtl="0" algn="l">
              <a:lnSpc>
                <a:spcPct val="100000"/>
              </a:lnSpc>
              <a:spcBef>
                <a:spcPts val="360"/>
              </a:spcBef>
              <a:spcAft>
                <a:spcPts val="0"/>
              </a:spcAft>
              <a:buSzPts val="1800"/>
              <a:buNone/>
            </a:pPr>
            <a:r>
              <a:t/>
            </a:r>
            <a:endParaRPr sz="1800">
              <a:solidFill>
                <a:srgbClr val="000000"/>
              </a:solidFill>
            </a:endParaRPr>
          </a:p>
          <a:p>
            <a:pPr indent="0" lvl="0" marL="0" rtl="0" algn="l">
              <a:lnSpc>
                <a:spcPct val="100000"/>
              </a:lnSpc>
              <a:spcBef>
                <a:spcPts val="360"/>
              </a:spcBef>
              <a:spcAft>
                <a:spcPts val="0"/>
              </a:spcAft>
              <a:buSzPts val="1800"/>
              <a:buNone/>
            </a:pPr>
            <a:r>
              <a:rPr lang="es-419" sz="1800">
                <a:solidFill>
                  <a:srgbClr val="000000"/>
                </a:solidFill>
              </a:rPr>
              <a:t>Hay una serie de estándares WLAN. Al comprar equipos WLAN, asegúrese de compatibilidad e interoperabilidad.</a:t>
            </a:r>
            <a:endParaRPr/>
          </a:p>
          <a:p>
            <a:pPr indent="0" lvl="0" marL="0" rtl="0" algn="l">
              <a:lnSpc>
                <a:spcPct val="100000"/>
              </a:lnSpc>
              <a:spcBef>
                <a:spcPts val="360"/>
              </a:spcBef>
              <a:spcAft>
                <a:spcPts val="0"/>
              </a:spcAft>
              <a:buSzPts val="1800"/>
              <a:buNone/>
            </a:pPr>
            <a:r>
              <a:t/>
            </a:r>
            <a:endParaRPr sz="1800">
              <a:solidFill>
                <a:srgbClr val="000000"/>
              </a:solidFill>
            </a:endParaRPr>
          </a:p>
          <a:p>
            <a:pPr indent="0" lvl="0" marL="0" rtl="0" algn="l">
              <a:lnSpc>
                <a:spcPct val="100000"/>
              </a:lnSpc>
              <a:spcBef>
                <a:spcPts val="360"/>
              </a:spcBef>
              <a:spcAft>
                <a:spcPts val="0"/>
              </a:spcAft>
              <a:buSzPts val="1800"/>
              <a:buNone/>
            </a:pPr>
            <a:r>
              <a:rPr lang="es-419" sz="1800">
                <a:solidFill>
                  <a:srgbClr val="000000"/>
                </a:solidFill>
              </a:rPr>
              <a:t>Los administradores de red deben desarrollar y aplicar políticas y procesos de seguridad estrictos para proteger las WLAN del acceso no autorizado y los daños.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Medios inalámbricos</a:t>
            </a:r>
            <a:br>
              <a:rPr lang="es-419"/>
            </a:br>
            <a:r>
              <a:rPr lang="es-419" sz="2400"/>
              <a:t>Packet Tracer: conecte una LAN alámbrica e inalámbrica</a:t>
            </a:r>
            <a:endParaRPr/>
          </a:p>
        </p:txBody>
      </p:sp>
      <p:sp>
        <p:nvSpPr>
          <p:cNvPr id="527" name="Google Shape;527;p51"/>
          <p:cNvSpPr txBox="1"/>
          <p:nvPr>
            <p:ph idx="1" type="body"/>
          </p:nvPr>
        </p:nvSpPr>
        <p:spPr>
          <a:xfrm>
            <a:off x="474662" y="877330"/>
            <a:ext cx="8280057" cy="3544404"/>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800"/>
              <a:buNone/>
            </a:pPr>
            <a:r>
              <a:rPr lang="es-419" sz="1800">
                <a:solidFill>
                  <a:srgbClr val="000000"/>
                </a:solidFill>
              </a:rPr>
              <a:t>En este Packet Tracer, hará lo siguiente:</a:t>
            </a:r>
            <a:endParaRPr/>
          </a:p>
          <a:p>
            <a:pPr indent="0" lvl="0" marL="0" rtl="0" algn="l">
              <a:lnSpc>
                <a:spcPct val="100000"/>
              </a:lnSpc>
              <a:spcBef>
                <a:spcPts val="360"/>
              </a:spcBef>
              <a:spcAft>
                <a:spcPts val="0"/>
              </a:spcAft>
              <a:buSzPts val="1800"/>
              <a:buNone/>
            </a:pPr>
            <a:r>
              <a:t/>
            </a:r>
            <a:endParaRPr sz="1800">
              <a:solidFill>
                <a:srgbClr val="000000"/>
              </a:solidFill>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Conectarse a la nube</a:t>
            </a:r>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Conectar un enrutador</a:t>
            </a:r>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Conectar los dispositivos restantes</a:t>
            </a:r>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Verificar las conexiones</a:t>
            </a:r>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Examinar la topología física</a:t>
            </a:r>
            <a:endParaRPr/>
          </a:p>
          <a:p>
            <a:pPr indent="0" lvl="0" marL="0" rtl="0" algn="l">
              <a:lnSpc>
                <a:spcPct val="100000"/>
              </a:lnSpc>
              <a:spcBef>
                <a:spcPts val="360"/>
              </a:spcBef>
              <a:spcAft>
                <a:spcPts val="0"/>
              </a:spcAft>
              <a:buSzPts val="1800"/>
              <a:buNone/>
            </a:pPr>
            <a:r>
              <a:t/>
            </a:r>
            <a:endParaRPr sz="18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2"/>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Medios inalámbricos</a:t>
            </a:r>
            <a:br>
              <a:rPr lang="es-419"/>
            </a:br>
            <a:r>
              <a:rPr lang="es-419" sz="2400"/>
              <a:t>Laboratorio - Ver información de NIC cableada e inalámbrica</a:t>
            </a:r>
            <a:endParaRPr/>
          </a:p>
        </p:txBody>
      </p:sp>
      <p:sp>
        <p:nvSpPr>
          <p:cNvPr id="534" name="Google Shape;534;p52"/>
          <p:cNvSpPr txBox="1"/>
          <p:nvPr>
            <p:ph idx="1" type="body"/>
          </p:nvPr>
        </p:nvSpPr>
        <p:spPr>
          <a:xfrm>
            <a:off x="474662" y="877330"/>
            <a:ext cx="8280057" cy="3544404"/>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800"/>
              <a:buNone/>
            </a:pPr>
            <a:r>
              <a:rPr lang="es-419" sz="1800">
                <a:solidFill>
                  <a:srgbClr val="000000"/>
                </a:solidFill>
              </a:rPr>
              <a:t>En esta práctica de laboratorio se cumplirán los siguientes objetivos:</a:t>
            </a:r>
            <a:endParaRPr/>
          </a:p>
          <a:p>
            <a:pPr indent="0" lvl="0" marL="0" rtl="0" algn="l">
              <a:lnSpc>
                <a:spcPct val="100000"/>
              </a:lnSpc>
              <a:spcBef>
                <a:spcPts val="360"/>
              </a:spcBef>
              <a:spcAft>
                <a:spcPts val="0"/>
              </a:spcAft>
              <a:buSzPts val="1800"/>
              <a:buNone/>
            </a:pPr>
            <a:r>
              <a:t/>
            </a:r>
            <a:endParaRPr sz="1800">
              <a:solidFill>
                <a:srgbClr val="000000"/>
              </a:solidFill>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Identificar y trabajar con NIC de PC</a:t>
            </a:r>
            <a:endParaRPr/>
          </a:p>
          <a:p>
            <a:pPr indent="-342900" lvl="0" marL="342900" rtl="0" algn="l">
              <a:lnSpc>
                <a:spcPct val="100000"/>
              </a:lnSpc>
              <a:spcBef>
                <a:spcPts val="360"/>
              </a:spcBef>
              <a:spcAft>
                <a:spcPts val="0"/>
              </a:spcAft>
              <a:buSzPts val="1800"/>
              <a:buFont typeface="Arial"/>
              <a:buChar char="•"/>
            </a:pPr>
            <a:r>
              <a:rPr lang="es-419" sz="1800">
                <a:solidFill>
                  <a:srgbClr val="000000"/>
                </a:solidFill>
              </a:rPr>
              <a:t>Identificar y utilizar los íconos de red de la bandeja del sistema</a:t>
            </a:r>
            <a:endParaRPr/>
          </a:p>
          <a:p>
            <a:pPr indent="0" lvl="0" marL="0" rtl="0" algn="l">
              <a:lnSpc>
                <a:spcPct val="100000"/>
              </a:lnSpc>
              <a:spcBef>
                <a:spcPts val="360"/>
              </a:spcBef>
              <a:spcAft>
                <a:spcPts val="0"/>
              </a:spcAft>
              <a:buSzPts val="1800"/>
              <a:buNone/>
            </a:pPr>
            <a:r>
              <a:t/>
            </a:r>
            <a:endParaRPr sz="18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3"/>
          <p:cNvSpPr txBox="1"/>
          <p:nvPr>
            <p:ph type="ctrTitle"/>
          </p:nvPr>
        </p:nvSpPr>
        <p:spPr>
          <a:xfrm>
            <a:off x="416425" y="1747520"/>
            <a:ext cx="8280314" cy="97028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4.7 - Módulo de práctica y cuestionario</a:t>
            </a:r>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4"/>
          <p:cNvSpPr txBox="1"/>
          <p:nvPr>
            <p:ph type="title"/>
          </p:nvPr>
        </p:nvSpPr>
        <p:spPr>
          <a:xfrm>
            <a:off x="0" y="118872"/>
            <a:ext cx="9144000" cy="9925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sz="1600"/>
              <a:t>Práctica del módulo y quiz</a:t>
            </a:r>
            <a:r>
              <a:rPr lang="es-419"/>
              <a:t> Packet Tracer — Exploración de capa física — Modo físico</a:t>
            </a:r>
            <a:br>
              <a:rPr lang="es-419"/>
            </a:br>
            <a:endParaRPr/>
          </a:p>
        </p:txBody>
      </p:sp>
      <p:sp>
        <p:nvSpPr>
          <p:cNvPr id="547" name="Google Shape;547;p54"/>
          <p:cNvSpPr txBox="1"/>
          <p:nvPr>
            <p:ph idx="1" type="body"/>
          </p:nvPr>
        </p:nvSpPr>
        <p:spPr>
          <a:xfrm>
            <a:off x="94593" y="684823"/>
            <a:ext cx="9049407" cy="2628317"/>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t/>
            </a:r>
            <a:endParaRPr sz="1600"/>
          </a:p>
          <a:p>
            <a:pPr indent="0" lvl="0" marL="0" rtl="0" algn="l">
              <a:lnSpc>
                <a:spcPct val="100000"/>
              </a:lnSpc>
              <a:spcBef>
                <a:spcPts val="1200"/>
              </a:spcBef>
              <a:spcAft>
                <a:spcPts val="0"/>
              </a:spcAft>
              <a:buSzPts val="1440"/>
              <a:buNone/>
            </a:pPr>
            <a:r>
              <a:rPr lang="es-419" sz="1600"/>
              <a:t>En este Packet Tracer Modo Físico (PTPM), completará lo siguiente:</a:t>
            </a:r>
            <a:endParaRPr/>
          </a:p>
          <a:p>
            <a:pPr indent="-342900" lvl="1" marL="531812" rtl="0" algn="l">
              <a:lnSpc>
                <a:spcPct val="100000"/>
              </a:lnSpc>
              <a:spcBef>
                <a:spcPts val="1200"/>
              </a:spcBef>
              <a:spcAft>
                <a:spcPts val="0"/>
              </a:spcAft>
              <a:buSzPts val="700"/>
              <a:buFont typeface="Arimo"/>
              <a:buChar char=""/>
            </a:pPr>
            <a:r>
              <a:rPr lang="es-419" sz="1600"/>
              <a:t>Examinar información de direcciones IP locales</a:t>
            </a:r>
            <a:endParaRPr/>
          </a:p>
          <a:p>
            <a:pPr indent="-342900" lvl="1" marL="531812" rtl="0" algn="l">
              <a:lnSpc>
                <a:spcPct val="100000"/>
              </a:lnSpc>
              <a:spcBef>
                <a:spcPts val="1200"/>
              </a:spcBef>
              <a:spcAft>
                <a:spcPts val="0"/>
              </a:spcAft>
              <a:buSzPts val="700"/>
              <a:buFont typeface="Arimo"/>
              <a:buChar char=""/>
            </a:pPr>
            <a:r>
              <a:rPr lang="es-419" sz="1600"/>
              <a:t>Rastrear la ruta entre el origen y el destino</a:t>
            </a:r>
            <a:endParaRPr/>
          </a:p>
          <a:p>
            <a:pPr indent="0" lvl="0" marL="0" rtl="0" algn="l">
              <a:lnSpc>
                <a:spcPct val="100000"/>
              </a:lnSpc>
              <a:spcBef>
                <a:spcPts val="1200"/>
              </a:spcBef>
              <a:spcAft>
                <a:spcPts val="0"/>
              </a:spcAft>
              <a:buSzPts val="1440"/>
              <a:buNone/>
            </a:pPr>
            <a:r>
              <a:t/>
            </a:r>
            <a:endParaRPr sz="1600"/>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9"/>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Propósito de la capa física</a:t>
            </a:r>
            <a:br>
              <a:rPr lang="es-419"/>
            </a:br>
            <a:r>
              <a:rPr lang="es-419" sz="2400"/>
              <a:t>La conexión física</a:t>
            </a:r>
            <a:endParaRPr/>
          </a:p>
        </p:txBody>
      </p:sp>
      <p:sp>
        <p:nvSpPr>
          <p:cNvPr id="260" name="Google Shape;260;p19"/>
          <p:cNvSpPr txBox="1"/>
          <p:nvPr>
            <p:ph idx="1" type="body"/>
          </p:nvPr>
        </p:nvSpPr>
        <p:spPr>
          <a:xfrm>
            <a:off x="431971" y="855419"/>
            <a:ext cx="8280057" cy="3073946"/>
          </a:xfrm>
          <a:prstGeom prst="rect">
            <a:avLst/>
          </a:prstGeom>
          <a:noFill/>
          <a:ln>
            <a:noFill/>
          </a:ln>
        </p:spPr>
        <p:txBody>
          <a:bodyPr anchorCtr="0" anchor="t" bIns="45700" lIns="91400" spcFirstLastPara="1" rIns="91400" wrap="square" tIns="45700">
            <a:noAutofit/>
          </a:bodyPr>
          <a:lstStyle/>
          <a:p>
            <a:pPr indent="-342900" lvl="0" marL="342900" rtl="0" algn="l">
              <a:lnSpc>
                <a:spcPct val="100000"/>
              </a:lnSpc>
              <a:spcBef>
                <a:spcPts val="0"/>
              </a:spcBef>
              <a:spcAft>
                <a:spcPts val="0"/>
              </a:spcAft>
              <a:buSzPts val="1600"/>
              <a:buFont typeface="Arial"/>
              <a:buChar char="•"/>
            </a:pPr>
            <a:r>
              <a:rPr lang="es-419" sz="1600">
                <a:solidFill>
                  <a:srgbClr val="000000"/>
                </a:solidFill>
              </a:rPr>
              <a:t>Antes de que pueda ocurrir cualquier comunicación de red, se debe establecer una conexión física a una red local.</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Esta conexión puede ser cableada o inalámbrica, dependiendo de la configuración de la red.</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Esto generalmente se aplica si usted está considerando una oficina corporativa o una casa.</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Una tarjeta de interfaz de red (NIC) conecta un dispositivo a la red.</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Algunos dispositivos pueden tener una sola NIC, mientras que otros pueden tener varias NIC (por ejemplo, cableadas y/o inalámbricas).</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No todas las conexiones físicas ofrecen el mismo nivel de rendimiento.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sz="1400">
                <a:latin typeface="Arial"/>
                <a:ea typeface="Arial"/>
                <a:cs typeface="Arial"/>
                <a:sym typeface="Arial"/>
              </a:rPr>
              <a:t>Módulo práctica y cuestionario</a:t>
            </a:r>
            <a:br>
              <a:rPr lang="es-419">
                <a:latin typeface="Arial"/>
                <a:ea typeface="Arial"/>
                <a:cs typeface="Arial"/>
                <a:sym typeface="Arial"/>
              </a:rPr>
            </a:br>
            <a:r>
              <a:rPr lang="es-419">
                <a:latin typeface="Arial"/>
                <a:ea typeface="Arial"/>
                <a:cs typeface="Arial"/>
                <a:sym typeface="Arial"/>
              </a:rPr>
              <a:t>Packet Tracer — Conectar la Capa Física</a:t>
            </a:r>
            <a:endParaRPr/>
          </a:p>
        </p:txBody>
      </p:sp>
      <p:sp>
        <p:nvSpPr>
          <p:cNvPr id="554" name="Google Shape;554;p55"/>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s-419"/>
              <a:t>En este Packet Tracer, hará lo siguiente:</a:t>
            </a:r>
            <a:endParaRPr/>
          </a:p>
          <a:p>
            <a:pPr indent="0" lvl="0" marL="0" rtl="0" algn="l">
              <a:lnSpc>
                <a:spcPct val="100000"/>
              </a:lnSpc>
              <a:spcBef>
                <a:spcPts val="0"/>
              </a:spcBef>
              <a:spcAft>
                <a:spcPts val="0"/>
              </a:spcAft>
              <a:buSzPts val="1350"/>
              <a:buNone/>
            </a:pPr>
            <a:r>
              <a:t/>
            </a:r>
            <a:endParaRPr/>
          </a:p>
          <a:p>
            <a:pPr indent="-215900" lvl="1" marL="358775" rtl="0" algn="l">
              <a:lnSpc>
                <a:spcPct val="100000"/>
              </a:lnSpc>
              <a:spcBef>
                <a:spcPts val="300"/>
              </a:spcBef>
              <a:spcAft>
                <a:spcPts val="0"/>
              </a:spcAft>
              <a:buSzPts val="1400"/>
              <a:buFont typeface="Arial"/>
              <a:buChar char="•"/>
            </a:pPr>
            <a:r>
              <a:rPr lang="es-419"/>
              <a:t>Identificar las características físicas de los dispositivos de interconexión de redes</a:t>
            </a:r>
            <a:endParaRPr/>
          </a:p>
          <a:p>
            <a:pPr indent="-215900" lvl="1" marL="358775" rtl="0" algn="l">
              <a:lnSpc>
                <a:spcPct val="100000"/>
              </a:lnSpc>
              <a:spcBef>
                <a:spcPts val="600"/>
              </a:spcBef>
              <a:spcAft>
                <a:spcPts val="0"/>
              </a:spcAft>
              <a:buSzPts val="1400"/>
              <a:buFont typeface="Arial"/>
              <a:buChar char="•"/>
            </a:pPr>
            <a:r>
              <a:rPr lang="es-419"/>
              <a:t>Seleccionar los módulos correctos para la conectividad</a:t>
            </a:r>
            <a:endParaRPr/>
          </a:p>
          <a:p>
            <a:pPr indent="-215900" lvl="1" marL="358775" rtl="0" algn="l">
              <a:lnSpc>
                <a:spcPct val="100000"/>
              </a:lnSpc>
              <a:spcBef>
                <a:spcPts val="600"/>
              </a:spcBef>
              <a:spcAft>
                <a:spcPts val="0"/>
              </a:spcAft>
              <a:buSzPts val="1400"/>
              <a:buFont typeface="Arial"/>
              <a:buChar char="•"/>
            </a:pPr>
            <a:r>
              <a:rPr lang="es-419"/>
              <a:t>Conectar los dispositivos</a:t>
            </a:r>
            <a:endParaRPr/>
          </a:p>
          <a:p>
            <a:pPr indent="-215900" lvl="1" marL="358775" rtl="0" algn="l">
              <a:lnSpc>
                <a:spcPct val="100000"/>
              </a:lnSpc>
              <a:spcBef>
                <a:spcPts val="600"/>
              </a:spcBef>
              <a:spcAft>
                <a:spcPts val="0"/>
              </a:spcAft>
              <a:buSzPts val="1400"/>
              <a:buFont typeface="Arial"/>
              <a:buChar char="•"/>
            </a:pPr>
            <a:r>
              <a:rPr lang="es-419"/>
              <a:t>Verificar conectividad</a:t>
            </a:r>
            <a:endParaRPr/>
          </a:p>
          <a:p>
            <a:pPr indent="0" lvl="0" marL="0" rtl="0" algn="l">
              <a:lnSpc>
                <a:spcPct val="100000"/>
              </a:lnSpc>
              <a:spcBef>
                <a:spcPts val="900"/>
              </a:spcBef>
              <a:spcAft>
                <a:spcPts val="0"/>
              </a:spcAft>
              <a:buSzPts val="1080"/>
              <a:buNone/>
            </a:pPr>
            <a:r>
              <a:t/>
            </a:r>
            <a:endParaRPr sz="1200"/>
          </a:p>
        </p:txBody>
      </p:sp>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6"/>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sz="1400">
                <a:latin typeface="Arial"/>
                <a:ea typeface="Arial"/>
                <a:cs typeface="Arial"/>
                <a:sym typeface="Arial"/>
              </a:rPr>
              <a:t>Práctica del Módulo y Cuestionario</a:t>
            </a:r>
            <a:br>
              <a:rPr lang="es-419">
                <a:latin typeface="Arial"/>
                <a:ea typeface="Arial"/>
                <a:cs typeface="Arial"/>
                <a:sym typeface="Arial"/>
              </a:rPr>
            </a:br>
            <a:r>
              <a:rPr lang="es-419">
                <a:latin typeface="Arial"/>
                <a:ea typeface="Arial"/>
                <a:cs typeface="Arial"/>
                <a:sym typeface="Arial"/>
              </a:rPr>
              <a:t>¿Qué aprendí en este módulo?</a:t>
            </a:r>
            <a:endParaRPr/>
          </a:p>
        </p:txBody>
      </p:sp>
      <p:sp>
        <p:nvSpPr>
          <p:cNvPr id="561" name="Google Shape;561;p56"/>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p>
            <a:pPr indent="-173037" lvl="0" marL="173037" rtl="0" algn="l">
              <a:lnSpc>
                <a:spcPct val="100000"/>
              </a:lnSpc>
              <a:spcBef>
                <a:spcPts val="0"/>
              </a:spcBef>
              <a:spcAft>
                <a:spcPts val="0"/>
              </a:spcAft>
              <a:buSzPts val="1440"/>
              <a:buFont typeface="Arial"/>
              <a:buChar char="•"/>
            </a:pPr>
            <a:r>
              <a:rPr lang="es-419" sz="1600"/>
              <a:t>Antes de que pueda ocurrir cualquier comunicación de red, se debe establecer una conexión física a una red local, ya sea cableada o inalámbrica. </a:t>
            </a:r>
            <a:endParaRPr/>
          </a:p>
          <a:p>
            <a:pPr indent="-173037" lvl="0" marL="173037" rtl="0" algn="l">
              <a:lnSpc>
                <a:spcPct val="100000"/>
              </a:lnSpc>
              <a:spcBef>
                <a:spcPts val="0"/>
              </a:spcBef>
              <a:spcAft>
                <a:spcPts val="0"/>
              </a:spcAft>
              <a:buSzPts val="1440"/>
              <a:buFont typeface="Arial"/>
              <a:buChar char="•"/>
            </a:pPr>
            <a:r>
              <a:rPr lang="es-419" sz="1600"/>
              <a:t>La capa física consta de circuitos electrónicos, medios y conectores desarrollados por ingenieros. </a:t>
            </a:r>
            <a:endParaRPr/>
          </a:p>
          <a:p>
            <a:pPr indent="-173037" lvl="0" marL="173037" rtl="0" algn="l">
              <a:lnSpc>
                <a:spcPct val="100000"/>
              </a:lnSpc>
              <a:spcBef>
                <a:spcPts val="0"/>
              </a:spcBef>
              <a:spcAft>
                <a:spcPts val="0"/>
              </a:spcAft>
              <a:buSzPts val="1440"/>
              <a:buFont typeface="Arial"/>
              <a:buChar char="•"/>
            </a:pPr>
            <a:r>
              <a:rPr lang="es-419" sz="1600"/>
              <a:t>Los estándares de la capa física abordan tres áreas funcionales: componentes físicos, codificación y señalización. </a:t>
            </a:r>
            <a:endParaRPr/>
          </a:p>
          <a:p>
            <a:pPr indent="-173037" lvl="0" marL="173037" rtl="0" algn="l">
              <a:lnSpc>
                <a:spcPct val="100000"/>
              </a:lnSpc>
              <a:spcBef>
                <a:spcPts val="0"/>
              </a:spcBef>
              <a:spcAft>
                <a:spcPts val="0"/>
              </a:spcAft>
              <a:buSzPts val="1440"/>
              <a:buFont typeface="Arial"/>
              <a:buChar char="•"/>
            </a:pPr>
            <a:r>
              <a:rPr lang="es-419" sz="1600"/>
              <a:t>Tres tipos de cableado de cobre son: UTP, STP y cable coaxial (coaxial). </a:t>
            </a:r>
            <a:endParaRPr/>
          </a:p>
          <a:p>
            <a:pPr indent="-173037" lvl="0" marL="173037" rtl="0" algn="l">
              <a:lnSpc>
                <a:spcPct val="100000"/>
              </a:lnSpc>
              <a:spcBef>
                <a:spcPts val="0"/>
              </a:spcBef>
              <a:spcAft>
                <a:spcPts val="0"/>
              </a:spcAft>
              <a:buSzPts val="1440"/>
              <a:buFont typeface="Arial"/>
              <a:buChar char="•"/>
            </a:pPr>
            <a:r>
              <a:rPr lang="es-419" sz="1600"/>
              <a:t>El cableado UTP cumple con los estándares establecidos en conjunto por la TIA/EIA. El Instituto de Ingenieros Eléctricos y Electrónicos (IEEE) define las características eléctricas del cableado de cobre. </a:t>
            </a:r>
            <a:endParaRPr/>
          </a:p>
          <a:p>
            <a:pPr indent="-173037" lvl="0" marL="173037" rtl="0" algn="l">
              <a:lnSpc>
                <a:spcPct val="100000"/>
              </a:lnSpc>
              <a:spcBef>
                <a:spcPts val="0"/>
              </a:spcBef>
              <a:spcAft>
                <a:spcPts val="0"/>
              </a:spcAft>
              <a:buSzPts val="1440"/>
              <a:buFont typeface="Arial"/>
              <a:buChar char="•"/>
            </a:pPr>
            <a:r>
              <a:rPr lang="es-419" sz="1600"/>
              <a:t>Los principales tipos de cables que se obtienen mediante el uso de convenciones de cableado específicas son Ethernet Strait-through y Ethernet Crossover. </a:t>
            </a:r>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7"/>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sz="1400">
                <a:latin typeface="Arial"/>
                <a:ea typeface="Arial"/>
                <a:cs typeface="Arial"/>
                <a:sym typeface="Arial"/>
              </a:rPr>
              <a:t>Práctica del módulo y cuestionario</a:t>
            </a:r>
            <a:br>
              <a:rPr lang="es-419">
                <a:latin typeface="Arial"/>
                <a:ea typeface="Arial"/>
                <a:cs typeface="Arial"/>
                <a:sym typeface="Arial"/>
              </a:rPr>
            </a:br>
            <a:r>
              <a:rPr lang="es-419">
                <a:latin typeface="Arial"/>
                <a:ea typeface="Arial"/>
                <a:cs typeface="Arial"/>
                <a:sym typeface="Arial"/>
              </a:rPr>
              <a:t>¿Qué aprendí en este módulo(Cont.)?</a:t>
            </a:r>
            <a:endParaRPr/>
          </a:p>
        </p:txBody>
      </p:sp>
      <p:sp>
        <p:nvSpPr>
          <p:cNvPr id="568" name="Google Shape;568;p57"/>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440"/>
              <a:buFont typeface="Arial"/>
              <a:buChar char="•"/>
            </a:pPr>
            <a:r>
              <a:rPr lang="es-419" sz="1600"/>
              <a:t>El cable de fibra óptica transmite datos a través de distancias más extensas y a anchos de banda mayores que cualquier otro medio de red. </a:t>
            </a:r>
            <a:endParaRPr/>
          </a:p>
          <a:p>
            <a:pPr indent="-169863" lvl="0" marL="169863" rtl="0" algn="l">
              <a:lnSpc>
                <a:spcPct val="100000"/>
              </a:lnSpc>
              <a:spcBef>
                <a:spcPts val="0"/>
              </a:spcBef>
              <a:spcAft>
                <a:spcPts val="0"/>
              </a:spcAft>
              <a:buSzPts val="1440"/>
              <a:buFont typeface="Arial"/>
              <a:buChar char="•"/>
            </a:pPr>
            <a:r>
              <a:rPr lang="es-419" sz="1600"/>
              <a:t>Hay cuatro tipos de conectores de fibra óptica: ST, SC, LC y LC multimodo dúplex. </a:t>
            </a:r>
            <a:endParaRPr/>
          </a:p>
          <a:p>
            <a:pPr indent="-169863" lvl="0" marL="169863" rtl="0" algn="l">
              <a:lnSpc>
                <a:spcPct val="100000"/>
              </a:lnSpc>
              <a:spcBef>
                <a:spcPts val="0"/>
              </a:spcBef>
              <a:spcAft>
                <a:spcPts val="0"/>
              </a:spcAft>
              <a:buSzPts val="1440"/>
              <a:buFont typeface="Arial"/>
              <a:buChar char="•"/>
            </a:pPr>
            <a:r>
              <a:rPr lang="es-419" sz="1600"/>
              <a:t>Los cables de conexión de fibra óptica incluyen SC-SC multimodo, LC-LC monomodo, ST-LC multimodo y SC-ST monomodo. </a:t>
            </a:r>
            <a:endParaRPr/>
          </a:p>
          <a:p>
            <a:pPr indent="-169863" lvl="0" marL="169863" rtl="0" algn="l">
              <a:lnSpc>
                <a:spcPct val="100000"/>
              </a:lnSpc>
              <a:spcBef>
                <a:spcPts val="0"/>
              </a:spcBef>
              <a:spcAft>
                <a:spcPts val="0"/>
              </a:spcAft>
              <a:buSzPts val="1440"/>
              <a:buFont typeface="Arial"/>
              <a:buChar char="•"/>
            </a:pPr>
            <a:r>
              <a:rPr lang="es-419" sz="1600"/>
              <a:t>Los medios inalámbricos transportan señales electromagnéticas que representan los dígitos binarios de las comunicaciones de datos mediante frecuencias de radio y de microondas. La tecnología inalámbrica tiene algunas limitaciones, como el área de cobertura, las interferencias, la seguridad y los problemas que se producen con cualquier medio compartido. </a:t>
            </a:r>
            <a:endParaRPr/>
          </a:p>
          <a:p>
            <a:pPr indent="-169863" lvl="0" marL="169863" rtl="0" algn="l">
              <a:lnSpc>
                <a:spcPct val="100000"/>
              </a:lnSpc>
              <a:spcBef>
                <a:spcPts val="0"/>
              </a:spcBef>
              <a:spcAft>
                <a:spcPts val="0"/>
              </a:spcAft>
              <a:buSzPts val="1440"/>
              <a:buFont typeface="Arial"/>
              <a:buChar char="•"/>
            </a:pPr>
            <a:r>
              <a:rPr lang="es-419" sz="1600"/>
              <a:t>Los estándares inalámbricos incluyen los siguientes: Wi-Fi (IEEE 802.11), Bluetooth (IEEE 802.15), WiMAX (IEEE 802.16) y Zigbee (IEEE 802.15.4). </a:t>
            </a:r>
            <a:endParaRPr/>
          </a:p>
          <a:p>
            <a:pPr indent="-169863" lvl="0" marL="169863" rtl="0" algn="l">
              <a:lnSpc>
                <a:spcPct val="100000"/>
              </a:lnSpc>
              <a:spcBef>
                <a:spcPts val="0"/>
              </a:spcBef>
              <a:spcAft>
                <a:spcPts val="0"/>
              </a:spcAft>
              <a:buSzPts val="1440"/>
              <a:buFont typeface="Arial"/>
              <a:buChar char="•"/>
            </a:pPr>
            <a:r>
              <a:rPr lang="es-419" sz="1600"/>
              <a:t>LAN inalámbrica (WLAN) requiere un AP inalámbrico y adaptadores NIC inalámbricos.</a:t>
            </a:r>
            <a:endParaRPr/>
          </a:p>
          <a:p>
            <a:pPr indent="-101282" lvl="0" marL="169863" rtl="0" algn="l">
              <a:lnSpc>
                <a:spcPct val="100000"/>
              </a:lnSpc>
              <a:spcBef>
                <a:spcPts val="600"/>
              </a:spcBef>
              <a:spcAft>
                <a:spcPts val="0"/>
              </a:spcAft>
              <a:buSzPts val="1080"/>
              <a:buFont typeface="Noto Sans Symbols"/>
              <a:buNone/>
            </a:pPr>
            <a:r>
              <a:t/>
            </a:r>
            <a:endParaRPr sz="1200"/>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8"/>
          <p:cNvSpPr txBox="1"/>
          <p:nvPr>
            <p:ph type="title"/>
          </p:nvPr>
        </p:nvSpPr>
        <p:spPr>
          <a:xfrm>
            <a:off x="1" y="41394"/>
            <a:ext cx="9144000" cy="6090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s-419" sz="1400">
                <a:latin typeface="Arial"/>
                <a:ea typeface="Arial"/>
                <a:cs typeface="Arial"/>
                <a:sym typeface="Arial"/>
              </a:rPr>
              <a:t>Módulo 4: Capa Física  </a:t>
            </a:r>
            <a:br>
              <a:rPr lang="es-419">
                <a:latin typeface="Arial"/>
                <a:ea typeface="Arial"/>
                <a:cs typeface="Arial"/>
                <a:sym typeface="Arial"/>
              </a:rPr>
            </a:br>
            <a:r>
              <a:rPr lang="es-419">
                <a:latin typeface="Arial"/>
                <a:ea typeface="Arial"/>
                <a:cs typeface="Arial"/>
                <a:sym typeface="Arial"/>
              </a:rPr>
              <a:t>Nuevos términos y comandos</a:t>
            </a:r>
            <a:endParaRPr/>
          </a:p>
        </p:txBody>
      </p:sp>
      <p:graphicFrame>
        <p:nvGraphicFramePr>
          <p:cNvPr id="575" name="Google Shape;575;p58"/>
          <p:cNvGraphicFramePr/>
          <p:nvPr/>
        </p:nvGraphicFramePr>
        <p:xfrm>
          <a:off x="144463" y="798513"/>
          <a:ext cx="3000000" cy="3000000"/>
        </p:xfrm>
        <a:graphic>
          <a:graphicData uri="http://schemas.openxmlformats.org/drawingml/2006/table">
            <a:tbl>
              <a:tblPr bandRow="1" firstRow="1">
                <a:noFill/>
                <a:tableStyleId>{FB0AF84B-EEF9-4266-BBC7-884F4D0FB352}</a:tableStyleId>
              </a:tblPr>
              <a:tblGrid>
                <a:gridCol w="4426750"/>
                <a:gridCol w="4426750"/>
              </a:tblGrid>
              <a:tr h="370850">
                <a:tc>
                  <a:txBody>
                    <a:bodyPr/>
                    <a:lstStyle/>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Asociación de las Industrias de las Telecomunicaciones (TIA) y Asociación de Industrias Electrónicas (EIA)</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latencia</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throughput</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goodput</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Interferencia electromagnética (EMI) </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Interferencia de radiofrecuencia (RFI)</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Interferencia</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Unshielded Twisted Pair (UTP)</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Shielded Twisted Pair (STP)</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Cable coaxial</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RJ-45</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de eco de línea</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TIA/EIA-568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Cable directo de Ethernet</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Ethernet crossover</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Rollover</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Fibra óptica monomodo (SMF)</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Multimode (MMF)</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Straight-tip (ST) Connectors</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Conectores suscriptor (SC)</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Conectores Lucent (LC) simplex</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Conectores LC multimodo dúplex</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Bluetooth (IEEE 802.15)</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WiMAX (IEEE 802.16)</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Zigbee (IEEE 802.15.4)</a:t>
                      </a:r>
                      <a:endParaRPr/>
                    </a:p>
                    <a:p>
                      <a:pPr indent="-285750" lvl="0" marL="285750" marR="0" rtl="0" algn="l">
                        <a:spcBef>
                          <a:spcPts val="0"/>
                        </a:spcBef>
                        <a:spcAft>
                          <a:spcPts val="0"/>
                        </a:spcAft>
                        <a:buClr>
                          <a:srgbClr val="000000"/>
                        </a:buClr>
                        <a:buSzPts val="1400"/>
                        <a:buFont typeface="Arial"/>
                        <a:buChar char="•"/>
                      </a:pPr>
                      <a:r>
                        <a:rPr b="0" lang="es-419" sz="1400" u="none" cap="none" strike="noStrike">
                          <a:solidFill>
                            <a:srgbClr val="000000"/>
                          </a:solidFill>
                        </a:rPr>
                        <a:t>Punto de acceso (AP) inalámbrico</a:t>
                      </a:r>
                      <a:endParaRPr/>
                    </a:p>
                    <a:p>
                      <a:pPr indent="0" lvl="0" marL="0" marR="0" rtl="0" algn="l">
                        <a:spcBef>
                          <a:spcPts val="0"/>
                        </a:spcBef>
                        <a:spcAft>
                          <a:spcPts val="0"/>
                        </a:spcAft>
                        <a:buNone/>
                      </a:pPr>
                      <a:r>
                        <a:t/>
                      </a:r>
                      <a:endParaRPr sz="1400">
                        <a:solidFill>
                          <a:srgbClr val="000000"/>
                        </a:solidFill>
                      </a:endParaRPr>
                    </a:p>
                    <a:p>
                      <a:pPr indent="0" lvl="0" marL="0" marR="0" rtl="0" algn="l">
                        <a:spcBef>
                          <a:spcPts val="0"/>
                        </a:spcBef>
                        <a:spcAft>
                          <a:spcPts val="0"/>
                        </a:spcAft>
                        <a:buNone/>
                      </a:pPr>
                      <a:r>
                        <a:t/>
                      </a:r>
                      <a:endParaRPr sz="1400">
                        <a:solidFill>
                          <a:srgbClr val="000000"/>
                        </a:solidFill>
                      </a:endParaRPr>
                    </a:p>
                    <a:p>
                      <a:pPr indent="0" lvl="0" marL="0" marR="0" rtl="0" algn="l">
                        <a:spcBef>
                          <a:spcPts val="0"/>
                        </a:spcBef>
                        <a:spcAft>
                          <a:spcPts val="0"/>
                        </a:spcAft>
                        <a:buNone/>
                      </a:pPr>
                      <a:r>
                        <a:t/>
                      </a:r>
                      <a:endParaRPr sz="1400">
                        <a:solidFill>
                          <a:srgbClr val="00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Propósito de la capa física</a:t>
            </a:r>
            <a:br>
              <a:rPr lang="es-419"/>
            </a:br>
            <a:r>
              <a:rPr lang="es-419" sz="2400"/>
              <a:t>La capa física</a:t>
            </a:r>
            <a:endParaRPr/>
          </a:p>
        </p:txBody>
      </p:sp>
      <p:sp>
        <p:nvSpPr>
          <p:cNvPr id="267" name="Google Shape;267;p20"/>
          <p:cNvSpPr txBox="1"/>
          <p:nvPr>
            <p:ph idx="1" type="body"/>
          </p:nvPr>
        </p:nvSpPr>
        <p:spPr>
          <a:xfrm>
            <a:off x="431971" y="855418"/>
            <a:ext cx="3401475" cy="3528045"/>
          </a:xfrm>
          <a:prstGeom prst="rect">
            <a:avLst/>
          </a:prstGeom>
          <a:noFill/>
          <a:ln>
            <a:noFill/>
          </a:ln>
        </p:spPr>
        <p:txBody>
          <a:bodyPr anchorCtr="0" anchor="t" bIns="45700" lIns="91400" spcFirstLastPara="1" rIns="91400" wrap="square" tIns="45700">
            <a:noAutofit/>
          </a:bodyPr>
          <a:lstStyle/>
          <a:p>
            <a:pPr indent="-342900" lvl="0" marL="342900" rtl="0" algn="l">
              <a:lnSpc>
                <a:spcPct val="100000"/>
              </a:lnSpc>
              <a:spcBef>
                <a:spcPts val="0"/>
              </a:spcBef>
              <a:spcAft>
                <a:spcPts val="0"/>
              </a:spcAft>
              <a:buSzPts val="1600"/>
              <a:buFont typeface="Arial"/>
              <a:buChar char="•"/>
            </a:pPr>
            <a:r>
              <a:rPr lang="es-419" sz="1600">
                <a:solidFill>
                  <a:srgbClr val="000000"/>
                </a:solidFill>
              </a:rPr>
              <a:t>Transporta bits a través de los medios de red</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Acepta una trama completa de la capa de enlace de datos y la codifica como una serie de señales que se transmiten a los medios locales.</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Este es el último paso en el proceso de encapsulación.</a:t>
            </a:r>
            <a:endParaRPr/>
          </a:p>
          <a:p>
            <a:pPr indent="-342900" lvl="0" marL="342900" rtl="0" algn="l">
              <a:lnSpc>
                <a:spcPct val="100000"/>
              </a:lnSpc>
              <a:spcBef>
                <a:spcPts val="320"/>
              </a:spcBef>
              <a:spcAft>
                <a:spcPts val="0"/>
              </a:spcAft>
              <a:buSzPts val="1600"/>
              <a:buFont typeface="Arial"/>
              <a:buChar char="•"/>
            </a:pPr>
            <a:r>
              <a:rPr lang="es-419" sz="1600">
                <a:solidFill>
                  <a:srgbClr val="000000"/>
                </a:solidFill>
              </a:rPr>
              <a:t>El siguiente dispositivo en la ruta al destino recibe los bits y vuelve a encapsular el marco, luego decide qué hacer con él.</a:t>
            </a:r>
            <a:endParaRPr/>
          </a:p>
        </p:txBody>
      </p:sp>
      <p:pic>
        <p:nvPicPr>
          <p:cNvPr id="268" name="Google Shape;268;p20"/>
          <p:cNvPicPr preferRelativeResize="0"/>
          <p:nvPr/>
        </p:nvPicPr>
        <p:blipFill rotWithShape="1">
          <a:blip r:embed="rId3">
            <a:alphaModFix/>
          </a:blip>
          <a:srcRect b="0" l="0" r="0" t="0"/>
          <a:stretch/>
        </p:blipFill>
        <p:spPr>
          <a:xfrm>
            <a:off x="3833446" y="1008092"/>
            <a:ext cx="4699000" cy="2768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1"/>
          <p:cNvSpPr txBox="1"/>
          <p:nvPr>
            <p:ph type="ctrTitle"/>
          </p:nvPr>
        </p:nvSpPr>
        <p:spPr>
          <a:xfrm>
            <a:off x="416425" y="1788160"/>
            <a:ext cx="7848344" cy="92964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None/>
            </a:pPr>
            <a:r>
              <a:rPr lang="es-419">
                <a:solidFill>
                  <a:srgbClr val="AEE8FA"/>
                </a:solidFill>
              </a:rPr>
              <a:t>4.2 Características de la capa física</a:t>
            </a:r>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Estándares de la capa física</a:t>
            </a:r>
            <a:endParaRPr/>
          </a:p>
        </p:txBody>
      </p:sp>
      <p:pic>
        <p:nvPicPr>
          <p:cNvPr id="281" name="Google Shape;281;p22"/>
          <p:cNvPicPr preferRelativeResize="0"/>
          <p:nvPr>
            <p:ph idx="1" type="body"/>
          </p:nvPr>
        </p:nvPicPr>
        <p:blipFill rotWithShape="1">
          <a:blip r:embed="rId3">
            <a:alphaModFix/>
          </a:blip>
          <a:srcRect b="0" l="0" r="0" t="0"/>
          <a:stretch/>
        </p:blipFill>
        <p:spPr>
          <a:xfrm>
            <a:off x="1101969" y="836638"/>
            <a:ext cx="6576646" cy="37165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txBox="1"/>
          <p:nvPr>
            <p:ph idx="1" type="body"/>
          </p:nvPr>
        </p:nvSpPr>
        <p:spPr>
          <a:xfrm>
            <a:off x="474662" y="1347788"/>
            <a:ext cx="8280000" cy="3073800"/>
          </a:xfrm>
          <a:prstGeom prst="rect">
            <a:avLst/>
          </a:prstGeom>
        </p:spPr>
        <p:txBody>
          <a:bodyPr anchorCtr="0" anchor="t" bIns="45700" lIns="91400" spcFirstLastPara="1" rIns="91400" wrap="square" tIns="45700">
            <a:noAutofit/>
          </a:bodyPr>
          <a:lstStyle/>
          <a:p>
            <a:pPr indent="0" lvl="0" marL="0" rtl="0" algn="ctr">
              <a:spcBef>
                <a:spcPts val="400"/>
              </a:spcBef>
              <a:spcAft>
                <a:spcPts val="0"/>
              </a:spcAft>
              <a:buNone/>
            </a:pPr>
            <a:r>
              <a:t/>
            </a:r>
            <a:endParaRPr/>
          </a:p>
        </p:txBody>
      </p:sp>
      <p:sp>
        <p:nvSpPr>
          <p:cNvPr id="288" name="Google Shape;288;p23"/>
          <p:cNvSpPr txBox="1"/>
          <p:nvPr>
            <p:ph type="title"/>
          </p:nvPr>
        </p:nvSpPr>
        <p:spPr>
          <a:xfrm>
            <a:off x="437766" y="341313"/>
            <a:ext cx="8345400" cy="731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t/>
            </a:r>
            <a:endParaRPr/>
          </a:p>
        </p:txBody>
      </p:sp>
      <p:pic>
        <p:nvPicPr>
          <p:cNvPr id="289" name="Google Shape;289;p23"/>
          <p:cNvPicPr preferRelativeResize="0"/>
          <p:nvPr/>
        </p:nvPicPr>
        <p:blipFill>
          <a:blip r:embed="rId3">
            <a:alphaModFix/>
          </a:blip>
          <a:stretch>
            <a:fillRect/>
          </a:stretch>
        </p:blipFill>
        <p:spPr>
          <a:xfrm>
            <a:off x="961307" y="0"/>
            <a:ext cx="722138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txBox="1"/>
          <p:nvPr>
            <p:ph type="title"/>
          </p:nvPr>
        </p:nvSpPr>
        <p:spPr>
          <a:xfrm>
            <a:off x="0" y="0"/>
            <a:ext cx="8345488" cy="731837"/>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s-419" sz="1600"/>
              <a:t>Características de la capa física</a:t>
            </a:r>
            <a:br>
              <a:rPr lang="es-419"/>
            </a:br>
            <a:r>
              <a:rPr lang="es-419" sz="2400"/>
              <a:t>Componentes físicos</a:t>
            </a:r>
            <a:endParaRPr/>
          </a:p>
        </p:txBody>
      </p:sp>
      <p:sp>
        <p:nvSpPr>
          <p:cNvPr id="296" name="Google Shape;296;p24"/>
          <p:cNvSpPr txBox="1"/>
          <p:nvPr>
            <p:ph idx="1" type="body"/>
          </p:nvPr>
        </p:nvSpPr>
        <p:spPr>
          <a:xfrm>
            <a:off x="474662" y="844062"/>
            <a:ext cx="8280057" cy="3577672"/>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2000"/>
              <a:buNone/>
            </a:pPr>
            <a:r>
              <a:rPr lang="es-419">
                <a:solidFill>
                  <a:srgbClr val="000000"/>
                </a:solidFill>
              </a:rPr>
              <a:t>Los estándares de capa física abordan tres áreas funcionales: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Componentes físicos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Codificación</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Señalización</a:t>
            </a:r>
            <a:endParaRPr/>
          </a:p>
          <a:p>
            <a:pPr indent="-253999" lvl="1" marL="415984" rtl="0" algn="l">
              <a:lnSpc>
                <a:spcPct val="95000"/>
              </a:lnSpc>
              <a:spcBef>
                <a:spcPts val="600"/>
              </a:spcBef>
              <a:spcAft>
                <a:spcPts val="0"/>
              </a:spcAft>
              <a:buSzPts val="1400"/>
              <a:buFont typeface="Arial"/>
              <a:buNone/>
            </a:pPr>
            <a:r>
              <a:t/>
            </a:r>
            <a:endParaRPr>
              <a:solidFill>
                <a:srgbClr val="000000"/>
              </a:solidFill>
            </a:endParaRPr>
          </a:p>
          <a:p>
            <a:pPr indent="0" lvl="0" marL="0" rtl="0" algn="l">
              <a:lnSpc>
                <a:spcPct val="100000"/>
              </a:lnSpc>
              <a:spcBef>
                <a:spcPts val="400"/>
              </a:spcBef>
              <a:spcAft>
                <a:spcPts val="0"/>
              </a:spcAft>
              <a:buSzPts val="2000"/>
              <a:buNone/>
            </a:pPr>
            <a:r>
              <a:rPr lang="es-419">
                <a:solidFill>
                  <a:srgbClr val="000000"/>
                </a:solidFill>
              </a:rPr>
              <a:t>Los componentes físicos son los dispositivos de hardware, medios y otros conectores que transmiten las señales que representan los bits.</a:t>
            </a:r>
            <a:endParaRPr/>
          </a:p>
          <a:p>
            <a:pPr indent="-342899" lvl="1" marL="415984" rtl="0" algn="l">
              <a:lnSpc>
                <a:spcPct val="95000"/>
              </a:lnSpc>
              <a:spcBef>
                <a:spcPts val="600"/>
              </a:spcBef>
              <a:spcAft>
                <a:spcPts val="0"/>
              </a:spcAft>
              <a:buSzPts val="1400"/>
              <a:buFont typeface="Arial"/>
              <a:buChar char="•"/>
            </a:pPr>
            <a:r>
              <a:rPr lang="es-419">
                <a:solidFill>
                  <a:srgbClr val="000000"/>
                </a:solidFill>
              </a:rPr>
              <a:t>Los componentes de hardware como NIC, interfaces y conectores, materiales de cable y diseños de cable están especificados en estándares asociados con la capa física.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